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Lst>
  <p:sldSz cy="5143500" cx="9144000"/>
  <p:notesSz cx="6858000" cy="9144000"/>
  <p:embeddedFontLst>
    <p:embeddedFont>
      <p:font typeface="Proxima Nova"/>
      <p:regular r:id="rId79"/>
      <p:bold r:id="rId80"/>
      <p:italic r:id="rId81"/>
      <p:boldItalic r:id="rId82"/>
    </p:embeddedFont>
    <p:embeddedFont>
      <p:font typeface="Pacifico"/>
      <p:regular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eveline vlassenroot"/>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E35F7AC-1343-49A9-BBF7-87E86E626F85}">
  <a:tblStyle styleId="{0E35F7AC-1343-49A9-BBF7-87E86E626F85}"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3B77B977-6E5B-4A3C-8A5F-D91DF64B43CE}" styleName="Table_1">
    <a:wholeTbl>
      <a:tcTxStyle b="off" i="off">
        <a:font>
          <a:latin typeface="Calibri"/>
          <a:ea typeface="Calibri"/>
          <a:cs typeface="Calibri"/>
        </a:font>
        <a:srgbClr val="373636"/>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FFFCE6"/>
          </a:solidFill>
        </a:fill>
      </a:tcStyle>
    </a:wholeTbl>
    <a:band1H>
      <a:tcTxStyle b="off" i="off"/>
      <a:tcStyle>
        <a:fill>
          <a:solidFill>
            <a:srgbClr val="FFFACA"/>
          </a:solidFill>
        </a:fill>
      </a:tcStyle>
    </a:band1H>
    <a:band2H>
      <a:tcTxStyle b="off" i="off"/>
    </a:band2H>
    <a:band1V>
      <a:tcTxStyle b="off" i="off"/>
      <a:tcStyle>
        <a:fill>
          <a:solidFill>
            <a:srgbClr val="FFFACA"/>
          </a:solidFill>
        </a:fill>
      </a:tcStyle>
    </a:band1V>
    <a:band2V>
      <a:tcTxStyle b="off" i="off"/>
    </a:band2V>
    <a:lastCol>
      <a:tcTxStyle b="on" i="off">
        <a:font>
          <a:latin typeface="Calibri"/>
          <a:ea typeface="Calibri"/>
          <a:cs typeface="Calibri"/>
        </a:font>
        <a:srgbClr val="FFFFFF"/>
      </a:tcTxStyle>
      <a:tcStyle>
        <a:fill>
          <a:solidFill>
            <a:srgbClr val="FFF200"/>
          </a:solidFill>
        </a:fill>
      </a:tcStyle>
    </a:lastCol>
    <a:firstCol>
      <a:tcTxStyle b="on" i="off">
        <a:font>
          <a:latin typeface="Calibri"/>
          <a:ea typeface="Calibri"/>
          <a:cs typeface="Calibri"/>
        </a:font>
        <a:srgbClr val="FFFFFF"/>
      </a:tcTxStyle>
      <a:tcStyle>
        <a:fill>
          <a:solidFill>
            <a:srgbClr val="FFF200"/>
          </a:solidFill>
        </a:fill>
      </a:tcStyle>
    </a:firstCol>
    <a:lastRow>
      <a:tcTxStyle b="on" i="off">
        <a:font>
          <a:latin typeface="Calibri"/>
          <a:ea typeface="Calibri"/>
          <a:cs typeface="Calibri"/>
        </a:font>
        <a:srgbClr val="FFFFFF"/>
      </a:tcTxStyle>
      <a:tcStyle>
        <a:tcBdr>
          <a:top>
            <a:ln cap="flat" cmpd="sng" w="38100">
              <a:solidFill>
                <a:srgbClr val="FFFFFF"/>
              </a:solidFill>
              <a:prstDash val="solid"/>
              <a:round/>
              <a:headEnd len="sm" w="sm" type="none"/>
              <a:tailEnd len="sm" w="sm" type="none"/>
            </a:ln>
          </a:top>
        </a:tcBdr>
        <a:fill>
          <a:solidFill>
            <a:srgbClr val="FFF200"/>
          </a:solidFill>
        </a:fill>
      </a:tcStyle>
    </a:lastRow>
    <a:seCell>
      <a:tcTxStyle b="off" i="off"/>
    </a:seCell>
    <a:swCell>
      <a:tcTxStyle b="off" i="off"/>
    </a:swCell>
    <a:firstRow>
      <a:tcTxStyle b="on" i="off">
        <a:font>
          <a:latin typeface="Calibri"/>
          <a:ea typeface="Calibri"/>
          <a:cs typeface="Calibri"/>
        </a:font>
        <a:srgbClr val="FFFFFF"/>
      </a:tcTxStyle>
      <a:tcStyle>
        <a:tcBdr>
          <a:bottom>
            <a:ln cap="flat" cmpd="sng" w="38100">
              <a:solidFill>
                <a:srgbClr val="FFFFFF"/>
              </a:solidFill>
              <a:prstDash val="solid"/>
              <a:round/>
              <a:headEnd len="sm" w="sm" type="none"/>
              <a:tailEnd len="sm" w="sm" type="none"/>
            </a:ln>
          </a:bottom>
        </a:tcBdr>
        <a:fill>
          <a:solidFill>
            <a:srgbClr val="FFF200"/>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3" Type="http://schemas.openxmlformats.org/officeDocument/2006/relationships/font" Target="fonts/Pacifico-regular.fntdata"/><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ProximaNova-bold.fntdata"/><Relationship Id="rId82" Type="http://schemas.openxmlformats.org/officeDocument/2006/relationships/font" Target="fonts/ProximaNova-boldItalic.fntdata"/><Relationship Id="rId81" Type="http://schemas.openxmlformats.org/officeDocument/2006/relationships/font" Target="fonts/ProximaNova-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slide" Target="slides/slide68.xml"/><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slide" Target="slides/slide70.xml"/><Relationship Id="rId32" Type="http://schemas.openxmlformats.org/officeDocument/2006/relationships/slide" Target="slides/slide25.xml"/><Relationship Id="rId76" Type="http://schemas.openxmlformats.org/officeDocument/2006/relationships/slide" Target="slides/slide69.xml"/><Relationship Id="rId35" Type="http://schemas.openxmlformats.org/officeDocument/2006/relationships/slide" Target="slides/slide28.xml"/><Relationship Id="rId79" Type="http://schemas.openxmlformats.org/officeDocument/2006/relationships/font" Target="fonts/ProximaNova-regular.fntdata"/><Relationship Id="rId34" Type="http://schemas.openxmlformats.org/officeDocument/2006/relationships/slide" Target="slides/slide27.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0-09-10T11:49:28.697">
    <p:pos x="6000" y="0"/>
    <p:text>Marc</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Uniform_Resource_Identifier" TargetMode="External"/><Relationship Id="rId3" Type="http://schemas.openxmlformats.org/officeDocument/2006/relationships/hyperlink" Target="https://en.wikipedia.org/wiki/Hypertext_Transfer_Protocol" TargetMode="External"/><Relationship Id="rId4" Type="http://schemas.openxmlformats.org/officeDocument/2006/relationships/hyperlink" Target="https://en.wikipedia.org/wiki/Resource_Description_Framework" TargetMode="External"/><Relationship Id="rId5" Type="http://schemas.openxmlformats.org/officeDocument/2006/relationships/hyperlink" Target="https://en.wikipedia.org/wiki/SPARQL"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 name="Google Shape;9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Bart</a:t>
            </a:r>
            <a:endParaRPr/>
          </a:p>
        </p:txBody>
      </p:sp>
      <p:sp>
        <p:nvSpPr>
          <p:cNvPr id="192" name="Google Shape;19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Bart</a:t>
            </a:r>
            <a:endParaRPr/>
          </a:p>
        </p:txBody>
      </p:sp>
      <p:sp>
        <p:nvSpPr>
          <p:cNvPr id="201" name="Google Shape;20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US"/>
              <a:t>Sven</a:t>
            </a:r>
            <a:endParaRPr/>
          </a:p>
          <a:p>
            <a:pPr indent="-317500" lvl="0" marL="901700" rtl="0" algn="l">
              <a:lnSpc>
                <a:spcPct val="115000"/>
              </a:lnSpc>
              <a:spcBef>
                <a:spcPts val="600"/>
              </a:spcBef>
              <a:spcAft>
                <a:spcPts val="0"/>
              </a:spcAft>
              <a:buClr>
                <a:srgbClr val="202122"/>
              </a:buClr>
              <a:buSzPts val="1400"/>
              <a:buFont typeface="Proxima Nova"/>
              <a:buAutoNum type="arabicPeriod"/>
            </a:pPr>
            <a:r>
              <a:rPr lang="en-US" sz="1400">
                <a:solidFill>
                  <a:srgbClr val="0B0080"/>
                </a:solidFill>
                <a:highlight>
                  <a:srgbClr val="FFFFFF"/>
                </a:highlight>
                <a:uFill>
                  <a:noFill/>
                </a:uFill>
                <a:latin typeface="Proxima Nova"/>
                <a:ea typeface="Proxima Nova"/>
                <a:cs typeface="Proxima Nova"/>
                <a:sym typeface="Proxima Nova"/>
                <a:hlinkClick r:id="rId2">
                  <a:extLst>
                    <a:ext uri="{A12FA001-AC4F-418D-AE19-62706E023703}">
                      <ahyp:hlinkClr val="tx"/>
                    </a:ext>
                  </a:extLst>
                </a:hlinkClick>
              </a:rPr>
              <a:t>Uniform Resource Identifiers</a:t>
            </a:r>
            <a:r>
              <a:rPr lang="en-US" sz="1400">
                <a:solidFill>
                  <a:srgbClr val="202122"/>
                </a:solidFill>
                <a:highlight>
                  <a:srgbClr val="FFFFFF"/>
                </a:highlight>
                <a:latin typeface="Proxima Nova"/>
                <a:ea typeface="Proxima Nova"/>
                <a:cs typeface="Proxima Nova"/>
                <a:sym typeface="Proxima Nova"/>
              </a:rPr>
              <a:t> (URIs) should be used to name and identify individual things.</a:t>
            </a:r>
            <a:endParaRPr sz="1400">
              <a:solidFill>
                <a:srgbClr val="202122"/>
              </a:solidFill>
              <a:highlight>
                <a:srgbClr val="FFFFFF"/>
              </a:highlight>
              <a:latin typeface="Proxima Nova"/>
              <a:ea typeface="Proxima Nova"/>
              <a:cs typeface="Proxima Nova"/>
              <a:sym typeface="Proxima Nova"/>
            </a:endParaRPr>
          </a:p>
          <a:p>
            <a:pPr indent="-317500" lvl="0" marL="901700" rtl="0" algn="l">
              <a:lnSpc>
                <a:spcPct val="115000"/>
              </a:lnSpc>
              <a:spcBef>
                <a:spcPts val="0"/>
              </a:spcBef>
              <a:spcAft>
                <a:spcPts val="0"/>
              </a:spcAft>
              <a:buClr>
                <a:srgbClr val="202122"/>
              </a:buClr>
              <a:buSzPts val="1400"/>
              <a:buFont typeface="Proxima Nova"/>
              <a:buAutoNum type="arabicPeriod"/>
            </a:pPr>
            <a:r>
              <a:rPr lang="en-US" sz="1400">
                <a:solidFill>
                  <a:srgbClr val="0B0080"/>
                </a:solidFill>
                <a:highlight>
                  <a:srgbClr val="FFFFFF"/>
                </a:highlight>
                <a:uFill>
                  <a:noFill/>
                </a:uFill>
                <a:latin typeface="Proxima Nova"/>
                <a:ea typeface="Proxima Nova"/>
                <a:cs typeface="Proxima Nova"/>
                <a:sym typeface="Proxima Nova"/>
                <a:hlinkClick r:id="rId3">
                  <a:extLst>
                    <a:ext uri="{A12FA001-AC4F-418D-AE19-62706E023703}">
                      <ahyp:hlinkClr val="tx"/>
                    </a:ext>
                  </a:extLst>
                </a:hlinkClick>
              </a:rPr>
              <a:t>HTTP</a:t>
            </a:r>
            <a:r>
              <a:rPr lang="en-US" sz="1400">
                <a:solidFill>
                  <a:srgbClr val="202122"/>
                </a:solidFill>
                <a:highlight>
                  <a:srgbClr val="FFFFFF"/>
                </a:highlight>
                <a:latin typeface="Proxima Nova"/>
                <a:ea typeface="Proxima Nova"/>
                <a:cs typeface="Proxima Nova"/>
                <a:sym typeface="Proxima Nova"/>
              </a:rPr>
              <a:t> URIs should be used to allow these things to be looked up, interpreted, and subsequently "dereferenced".</a:t>
            </a:r>
            <a:endParaRPr sz="1400">
              <a:solidFill>
                <a:srgbClr val="202122"/>
              </a:solidFill>
              <a:highlight>
                <a:srgbClr val="FFFFFF"/>
              </a:highlight>
              <a:latin typeface="Proxima Nova"/>
              <a:ea typeface="Proxima Nova"/>
              <a:cs typeface="Proxima Nova"/>
              <a:sym typeface="Proxima Nova"/>
            </a:endParaRPr>
          </a:p>
          <a:p>
            <a:pPr indent="-317500" lvl="0" marL="901700" rtl="0" algn="l">
              <a:lnSpc>
                <a:spcPct val="115000"/>
              </a:lnSpc>
              <a:spcBef>
                <a:spcPts val="0"/>
              </a:spcBef>
              <a:spcAft>
                <a:spcPts val="0"/>
              </a:spcAft>
              <a:buClr>
                <a:srgbClr val="202122"/>
              </a:buClr>
              <a:buSzPts val="1400"/>
              <a:buFont typeface="Proxima Nova"/>
              <a:buAutoNum type="arabicPeriod"/>
            </a:pPr>
            <a:r>
              <a:rPr lang="en-US" sz="1400">
                <a:solidFill>
                  <a:srgbClr val="202122"/>
                </a:solidFill>
                <a:highlight>
                  <a:srgbClr val="FFFFFF"/>
                </a:highlight>
                <a:latin typeface="Proxima Nova"/>
                <a:ea typeface="Proxima Nova"/>
                <a:cs typeface="Proxima Nova"/>
                <a:sym typeface="Proxima Nova"/>
              </a:rPr>
              <a:t>Useful information about what a name identifies should be provided through open standards such as </a:t>
            </a:r>
            <a:r>
              <a:rPr lang="en-US" sz="1400">
                <a:solidFill>
                  <a:srgbClr val="0B0080"/>
                </a:solidFill>
                <a:highlight>
                  <a:srgbClr val="FFFFFF"/>
                </a:highlight>
                <a:uFill>
                  <a:noFill/>
                </a:uFill>
                <a:latin typeface="Proxima Nova"/>
                <a:ea typeface="Proxima Nova"/>
                <a:cs typeface="Proxima Nova"/>
                <a:sym typeface="Proxima Nova"/>
                <a:hlinkClick r:id="rId4">
                  <a:extLst>
                    <a:ext uri="{A12FA001-AC4F-418D-AE19-62706E023703}">
                      <ahyp:hlinkClr val="tx"/>
                    </a:ext>
                  </a:extLst>
                </a:hlinkClick>
              </a:rPr>
              <a:t>RDF</a:t>
            </a:r>
            <a:r>
              <a:rPr lang="en-US" sz="1400">
                <a:solidFill>
                  <a:srgbClr val="202122"/>
                </a:solidFill>
                <a:highlight>
                  <a:srgbClr val="FFFFFF"/>
                </a:highlight>
                <a:latin typeface="Proxima Nova"/>
                <a:ea typeface="Proxima Nova"/>
                <a:cs typeface="Proxima Nova"/>
                <a:sym typeface="Proxima Nova"/>
              </a:rPr>
              <a:t>, </a:t>
            </a:r>
            <a:r>
              <a:rPr lang="en-US" sz="1400">
                <a:solidFill>
                  <a:srgbClr val="0B0080"/>
                </a:solidFill>
                <a:highlight>
                  <a:srgbClr val="FFFFFF"/>
                </a:highlight>
                <a:uFill>
                  <a:noFill/>
                </a:uFill>
                <a:latin typeface="Proxima Nova"/>
                <a:ea typeface="Proxima Nova"/>
                <a:cs typeface="Proxima Nova"/>
                <a:sym typeface="Proxima Nova"/>
                <a:hlinkClick r:id="rId5">
                  <a:extLst>
                    <a:ext uri="{A12FA001-AC4F-418D-AE19-62706E023703}">
                      <ahyp:hlinkClr val="tx"/>
                    </a:ext>
                  </a:extLst>
                </a:hlinkClick>
              </a:rPr>
              <a:t>SPARQL</a:t>
            </a:r>
            <a:r>
              <a:rPr lang="en-US" sz="1400">
                <a:solidFill>
                  <a:srgbClr val="202122"/>
                </a:solidFill>
                <a:highlight>
                  <a:srgbClr val="FFFFFF"/>
                </a:highlight>
                <a:latin typeface="Proxima Nova"/>
                <a:ea typeface="Proxima Nova"/>
                <a:cs typeface="Proxima Nova"/>
                <a:sym typeface="Proxima Nova"/>
              </a:rPr>
              <a:t>, etc.</a:t>
            </a:r>
            <a:endParaRPr sz="1400">
              <a:solidFill>
                <a:srgbClr val="202122"/>
              </a:solidFill>
              <a:highlight>
                <a:srgbClr val="FFFFFF"/>
              </a:highlight>
              <a:latin typeface="Proxima Nova"/>
              <a:ea typeface="Proxima Nova"/>
              <a:cs typeface="Proxima Nova"/>
              <a:sym typeface="Proxima Nova"/>
            </a:endParaRPr>
          </a:p>
          <a:p>
            <a:pPr indent="-317500" lvl="0" marL="901700" rtl="0" algn="l">
              <a:lnSpc>
                <a:spcPct val="115000"/>
              </a:lnSpc>
              <a:spcBef>
                <a:spcPts val="0"/>
              </a:spcBef>
              <a:spcAft>
                <a:spcPts val="0"/>
              </a:spcAft>
              <a:buClr>
                <a:srgbClr val="202122"/>
              </a:buClr>
              <a:buSzPts val="1400"/>
              <a:buFont typeface="Proxima Nova"/>
              <a:buAutoNum type="arabicPeriod"/>
            </a:pPr>
            <a:r>
              <a:rPr lang="en-US" sz="1400">
                <a:solidFill>
                  <a:srgbClr val="202122"/>
                </a:solidFill>
                <a:highlight>
                  <a:srgbClr val="FFFFFF"/>
                </a:highlight>
                <a:latin typeface="Proxima Nova"/>
                <a:ea typeface="Proxima Nova"/>
                <a:cs typeface="Proxima Nova"/>
                <a:sym typeface="Proxima Nova"/>
              </a:rPr>
              <a:t>When publishing data on the Web, other things should be referred to using their HTTP URI-based names.</a:t>
            </a:r>
            <a:endParaRPr sz="1400">
              <a:solidFill>
                <a:srgbClr val="202122"/>
              </a:solidFill>
              <a:highlight>
                <a:srgbClr val="FFFFFF"/>
              </a:highlight>
              <a:latin typeface="Proxima Nova"/>
              <a:ea typeface="Proxima Nova"/>
              <a:cs typeface="Proxima Nova"/>
              <a:sym typeface="Proxima Nova"/>
            </a:endParaRPr>
          </a:p>
          <a:p>
            <a:pPr indent="0" lvl="0" marL="457200" rtl="0" algn="l">
              <a:lnSpc>
                <a:spcPct val="100000"/>
              </a:lnSpc>
              <a:spcBef>
                <a:spcPts val="100"/>
              </a:spcBef>
              <a:spcAft>
                <a:spcPts val="0"/>
              </a:spcAft>
              <a:buSzPts val="1100"/>
              <a:buNone/>
            </a:pPr>
            <a:r>
              <a:t/>
            </a:r>
            <a:endParaRPr sz="1000">
              <a:latin typeface="Proxima Nova"/>
              <a:ea typeface="Proxima Nova"/>
              <a:cs typeface="Proxima Nova"/>
              <a:sym typeface="Proxima Nov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Sven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Sven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Sven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Sven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9" name="Google Shape;10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Florian</a:t>
            </a:r>
            <a:endParaRPr/>
          </a:p>
          <a:p>
            <a:pPr indent="0" lvl="0" marL="0" rtl="0" algn="l">
              <a:lnSpc>
                <a:spcPct val="100000"/>
              </a:lnSpc>
              <a:spcBef>
                <a:spcPts val="0"/>
              </a:spcBef>
              <a:spcAft>
                <a:spcPts val="0"/>
              </a:spcAft>
              <a:buSzPts val="1100"/>
              <a:buNone/>
            </a:pPr>
            <a:r>
              <a:rPr lang="en-US"/>
              <a:t>The context and the perspective we take to look at things influence the way we name, describe and use it.</a:t>
            </a:r>
            <a:endParaRPr/>
          </a:p>
          <a:p>
            <a:pPr indent="0" lvl="0" marL="0" rtl="0" algn="l">
              <a:lnSpc>
                <a:spcPct val="100000"/>
              </a:lnSpc>
              <a:spcBef>
                <a:spcPts val="0"/>
              </a:spcBef>
              <a:spcAft>
                <a:spcPts val="0"/>
              </a:spcAft>
              <a:buSzPts val="1100"/>
              <a:buNone/>
            </a:pPr>
            <a:r>
              <a:rPr lang="en-US"/>
              <a:t>Data models have always certain purposes putting their creators in a certain context. It is normal, we simply need to be aware of it.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Florian</a:t>
            </a:r>
            <a:endParaRPr/>
          </a:p>
          <a:p>
            <a:pPr indent="0" lvl="0" marL="0" rtl="0" algn="l">
              <a:lnSpc>
                <a:spcPct val="100000"/>
              </a:lnSpc>
              <a:spcBef>
                <a:spcPts val="0"/>
              </a:spcBef>
              <a:spcAft>
                <a:spcPts val="0"/>
              </a:spcAft>
              <a:buSzPts val="1100"/>
              <a:buNone/>
            </a:pPr>
            <a:r>
              <a:rPr lang="en-US"/>
              <a:t>The same information can be structured in different ways or formats, we describe those with the term serialisations.</a:t>
            </a:r>
            <a:endParaRPr/>
          </a:p>
          <a:p>
            <a:pPr indent="0" lvl="0" marL="0" rtl="0" algn="l">
              <a:lnSpc>
                <a:spcPct val="100000"/>
              </a:lnSpc>
              <a:spcBef>
                <a:spcPts val="0"/>
              </a:spcBef>
              <a:spcAft>
                <a:spcPts val="0"/>
              </a:spcAft>
              <a:buSzPts val="1100"/>
              <a:buNone/>
            </a:pPr>
            <a:r>
              <a:rPr lang="en-US"/>
              <a:t>but can also very often mean different things. As humans, we tend to use a lot textual descriptions as </a:t>
            </a:r>
            <a:r>
              <a:rPr lang="en-US"/>
              <a:t>unstructured</a:t>
            </a:r>
            <a:r>
              <a:rPr lang="en-US"/>
              <a:t> data. A common human-readable structured data format is tables like here.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In the example, we want to describe a bike counter: its name, location, what it represents exactly (or in other words its type) and the number of bikes it has counted.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When comparing the two data extracts here, you can quickly see that the location becomes the city and the number is replaced by an indication of time “today”. The result is: the data captured in the two cases may not represent exactly the same reality.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Florian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As humans, we can quickly make assumptions and comparisons. But what if we want to exchange data between machines?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Florian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We know, but machines don’t.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Machines need clear instructions to process information. Therefore, the concept of triples was introduced.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 triple describes the fact that something has a relation to something else or subject-predicate-object. Each data subject, for example Fietsteller Zuid or F7, is related to specific data objects, such as “BicycleCounter” through a predicate describing what the machine could expect from the object. Nonetheless, we still have our issue of data meaning different things. If various organisations create and maintain the data, we can expect the data to have slightly different meanings.</a:t>
            </a:r>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Florian</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Linked Data solves this issue by identifying each part of the triple uniquely. That is the concept of URI. In our example, the type “BicycleCounter” could be attributed a unique identifier by Wikipedia.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The other good aspect with URI is that they can easily be made resolvable, i.e. pointing to an HTML page.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When creating and attributing URIs, we need to make sure that both humans and machines can read and process the information.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Florian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US"/>
              <a:t>Florian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Florian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Florian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Florian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ef073c5cc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ef073c5ccd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Florian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5" name="Google Shape;465;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2" name="Google Shape;47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477" name="Google Shape;47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485" name="Google Shape;48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Move nog toevoegen</a:t>
            </a:r>
            <a:endParaRPr/>
          </a:p>
        </p:txBody>
      </p:sp>
      <p:sp>
        <p:nvSpPr>
          <p:cNvPr id="503" name="Google Shape;503;p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2" name="Google Shape;512;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9" name="Google Shape;529;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concepten uit de use case halen die ze herkennen. Moderator overloopt de verschillende concepten and clusters towards the predefined concepts in slides 47 (this is the solution)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ef073c5cc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ef073c5cc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542" name="Google Shape;54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1" name="Google Shape;561;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577" name="Google Shape;57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6" name="Google Shape;596;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6" name="Google Shape;616;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636" name="Google Shape;63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6" name="Google Shape;676;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0" name="Google Shape;690;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708" name="Google Shape;70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ef073c5ccd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ef073c5ccd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7" name="Google Shape;727;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1" name="Google Shape;741;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6" name="Google Shape;756;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775" name="Google Shape;77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4" name="Google Shape;794;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7" name="Google Shape;807;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0" name="Google Shape;820;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6" name="Google Shape;836;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856" name="Google Shape;856;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5" name="Google Shape;875;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ef073c5ccd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ef073c5ccd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The cardinalities says something on how many times a relationship can occur. There exist 3 types of relations:</a:t>
            </a:r>
            <a:endParaRPr/>
          </a:p>
          <a:p>
            <a:pPr indent="-298450" lvl="0" marL="457200" rtl="0" algn="l">
              <a:lnSpc>
                <a:spcPct val="100000"/>
              </a:lnSpc>
              <a:spcBef>
                <a:spcPts val="0"/>
              </a:spcBef>
              <a:spcAft>
                <a:spcPts val="0"/>
              </a:spcAft>
              <a:buSzPts val="1100"/>
              <a:buAutoNum type="arabicParenR"/>
            </a:pPr>
            <a:r>
              <a:rPr lang="en-US"/>
              <a:t>1-to-1 relation: The Wishbone chair has only one unique serial number. And one serial number only belongs to one single chair.</a:t>
            </a:r>
            <a:endParaRPr/>
          </a:p>
          <a:p>
            <a:pPr indent="-298450" lvl="0" marL="457200" rtl="0" algn="l">
              <a:lnSpc>
                <a:spcPct val="100000"/>
              </a:lnSpc>
              <a:spcBef>
                <a:spcPts val="0"/>
              </a:spcBef>
              <a:spcAft>
                <a:spcPts val="0"/>
              </a:spcAft>
              <a:buSzPts val="1100"/>
              <a:buAutoNum type="arabicParenR"/>
            </a:pPr>
            <a:r>
              <a:rPr lang="en-US"/>
              <a:t>1-to many-relation: The Wishbone chair has only one designer which is Hans Wegner. But Hans Wegner designed many (=*) other chairs.</a:t>
            </a:r>
            <a:endParaRPr/>
          </a:p>
          <a:p>
            <a:pPr indent="-298450" lvl="0" marL="457200" rtl="0" algn="l">
              <a:lnSpc>
                <a:spcPct val="100000"/>
              </a:lnSpc>
              <a:spcBef>
                <a:spcPts val="0"/>
              </a:spcBef>
              <a:spcAft>
                <a:spcPts val="0"/>
              </a:spcAft>
              <a:buSzPts val="1100"/>
              <a:buAutoNum type="arabicParenR"/>
            </a:pPr>
            <a:r>
              <a:rPr lang="en-US"/>
              <a:t>Many-to-many relation: The Wishbone chair is made of multiple materials for example oak and papercord. But many things are made of the same materials.</a:t>
            </a:r>
            <a:endParaRPr/>
          </a:p>
        </p:txBody>
      </p:sp>
      <p:sp>
        <p:nvSpPr>
          <p:cNvPr id="890" name="Google Shape;890;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2" name="Google Shape;922;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3" name="Google Shape;943;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4" name="Google Shape;964;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7" name="Google Shape;987;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10" name="Google Shape;1010;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28" name="Google Shape;1028;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46" name="Google Shape;1046;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3" name="Google Shape;1063;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p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1080" name="Google Shape;1080;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8" name="Google Shape;1088;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4" name="Google Shape;1094;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Bart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co">
  <p:cSld name="Blanco">
    <p:spTree>
      <p:nvGrpSpPr>
        <p:cNvPr id="11" name="Shape 11"/>
        <p:cNvGrpSpPr/>
        <p:nvPr/>
      </p:nvGrpSpPr>
      <p:grpSpPr>
        <a:xfrm>
          <a:off x="0" y="0"/>
          <a:ext cx="0" cy="0"/>
          <a:chOff x="0" y="0"/>
          <a:chExt cx="0" cy="0"/>
        </a:xfrm>
      </p:grpSpPr>
      <p:sp>
        <p:nvSpPr>
          <p:cNvPr id="12" name="Google Shape;12;p2"/>
          <p:cNvSpPr txBox="1"/>
          <p:nvPr>
            <p:ph idx="11" type="ftr"/>
          </p:nvPr>
        </p:nvSpPr>
        <p:spPr>
          <a:xfrm>
            <a:off x="443678" y="4953894"/>
            <a:ext cx="5616000" cy="13269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sz="800">
                <a:solidFill>
                  <a:schemeClr val="lt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2" type="sldNum"/>
          </p:nvPr>
        </p:nvSpPr>
        <p:spPr>
          <a:xfrm>
            <a:off x="8020803" y="4909510"/>
            <a:ext cx="682439" cy="215444"/>
          </a:xfrm>
          <a:prstGeom prst="rect">
            <a:avLst/>
          </a:prstGeom>
          <a:noFill/>
          <a:ln>
            <a:noFill/>
          </a:ln>
        </p:spPr>
        <p:txBody>
          <a:bodyPr anchorCtr="0" anchor="ctr" bIns="45700" lIns="45700" spcFirstLastPara="1" rIns="45700" wrap="square" tIns="45700">
            <a:noAutofit/>
          </a:bodyPr>
          <a:lstStyle>
            <a:lvl1pPr indent="0" lvl="0" marL="0" marR="0" algn="r">
              <a:lnSpc>
                <a:spcPct val="100000"/>
              </a:lnSpc>
              <a:spcBef>
                <a:spcPts val="0"/>
              </a:spcBef>
              <a:spcAft>
                <a:spcPts val="0"/>
              </a:spcAft>
              <a:buClr>
                <a:srgbClr val="000000"/>
              </a:buClr>
              <a:buSzPts val="900"/>
              <a:buFont typeface="Arial"/>
              <a:buNone/>
              <a:defRPr b="0" i="0" sz="8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8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8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8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8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8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8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8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8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 name="Google Shape;14;p2"/>
          <p:cNvSpPr txBox="1"/>
          <p:nvPr>
            <p:ph idx="10" type="dt"/>
          </p:nvPr>
        </p:nvSpPr>
        <p:spPr>
          <a:xfrm>
            <a:off x="6059679" y="4952333"/>
            <a:ext cx="2643561" cy="13104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800">
                <a:solidFill>
                  <a:schemeClr val="lt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angepaste indeling">
  <p:cSld name="3_Aangepaste indeling">
    <p:spTree>
      <p:nvGrpSpPr>
        <p:cNvPr id="60" name="Shape 60"/>
        <p:cNvGrpSpPr/>
        <p:nvPr/>
      </p:nvGrpSpPr>
      <p:grpSpPr>
        <a:xfrm>
          <a:off x="0" y="0"/>
          <a:ext cx="0" cy="0"/>
          <a:chOff x="0" y="0"/>
          <a:chExt cx="0" cy="0"/>
        </a:xfrm>
      </p:grpSpPr>
      <p:sp>
        <p:nvSpPr>
          <p:cNvPr id="61" name="Google Shape;61;p11"/>
          <p:cNvSpPr txBox="1"/>
          <p:nvPr>
            <p:ph type="title"/>
          </p:nvPr>
        </p:nvSpPr>
        <p:spPr>
          <a:xfrm>
            <a:off x="457800" y="262200"/>
            <a:ext cx="7416000" cy="837000"/>
          </a:xfrm>
          <a:prstGeom prst="rect">
            <a:avLst/>
          </a:prstGeom>
          <a:noFill/>
          <a:ln>
            <a:noFill/>
          </a:ln>
        </p:spPr>
        <p:txBody>
          <a:bodyPr anchorCtr="0" anchor="t" bIns="91425" lIns="91425" spcFirstLastPara="1" rIns="91425" wrap="square" tIns="91425">
            <a:noAutofit/>
          </a:bodyPr>
          <a:lstStyle>
            <a:lvl1pPr lvl="0" marR="0" algn="l">
              <a:lnSpc>
                <a:spcPct val="95000"/>
              </a:lnSpc>
              <a:spcBef>
                <a:spcPts val="0"/>
              </a:spcBef>
              <a:spcAft>
                <a:spcPts val="0"/>
              </a:spcAft>
              <a:buClr>
                <a:schemeClr val="dk1"/>
              </a:buClr>
              <a:buSzPts val="4000"/>
              <a:buNone/>
              <a:defRPr i="0" sz="4000" u="none" cap="none" strike="noStrike">
                <a:solidFill>
                  <a:schemeClr val="dk1"/>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2" name="Google Shape;62;p11"/>
          <p:cNvSpPr txBox="1"/>
          <p:nvPr>
            <p:ph idx="12" type="sldNum"/>
          </p:nvPr>
        </p:nvSpPr>
        <p:spPr>
          <a:xfrm>
            <a:off x="3491880" y="4758994"/>
            <a:ext cx="2133600" cy="2739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63" name="Google Shape;63;p11"/>
          <p:cNvPicPr preferRelativeResize="0"/>
          <p:nvPr/>
        </p:nvPicPr>
        <p:blipFill rotWithShape="1">
          <a:blip r:embed="rId2">
            <a:alphaModFix/>
          </a:blip>
          <a:srcRect b="0" l="0" r="0" t="0"/>
          <a:stretch/>
        </p:blipFill>
        <p:spPr>
          <a:xfrm>
            <a:off x="520842" y="4622476"/>
            <a:ext cx="932135" cy="433551"/>
          </a:xfrm>
          <a:prstGeom prst="rect">
            <a:avLst/>
          </a:prstGeom>
          <a:noFill/>
          <a:ln>
            <a:noFill/>
          </a:ln>
        </p:spPr>
      </p:pic>
      <p:sp>
        <p:nvSpPr>
          <p:cNvPr id="64" name="Google Shape;64;p11"/>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354330" lvl="0" marL="457200" marR="0" algn="l">
              <a:lnSpc>
                <a:spcPct val="90000"/>
              </a:lnSpc>
              <a:spcBef>
                <a:spcPts val="300"/>
              </a:spcBef>
              <a:spcAft>
                <a:spcPts val="0"/>
              </a:spcAft>
              <a:buClr>
                <a:schemeClr val="dk1"/>
              </a:buClr>
              <a:buSzPts val="1980"/>
              <a:buChar char="•"/>
              <a:defRPr i="0" sz="2200" u="none" cap="none" strike="noStrike">
                <a:solidFill>
                  <a:schemeClr val="dk1"/>
                </a:solidFill>
              </a:defRPr>
            </a:lvl1pPr>
            <a:lvl2pPr indent="-326390" lvl="1" marL="914400" marR="0" algn="l">
              <a:lnSpc>
                <a:spcPct val="90000"/>
              </a:lnSpc>
              <a:spcBef>
                <a:spcPts val="300"/>
              </a:spcBef>
              <a:spcAft>
                <a:spcPts val="0"/>
              </a:spcAft>
              <a:buClr>
                <a:srgbClr val="7F7F7F"/>
              </a:buClr>
              <a:buSzPts val="1540"/>
              <a:buChar char="•"/>
              <a:defRPr i="0" sz="2200" u="none" cap="none" strike="noStrike">
                <a:solidFill>
                  <a:srgbClr val="7F7F7F"/>
                </a:solidFill>
              </a:defRPr>
            </a:lvl2pPr>
            <a:lvl3pPr indent="-342900" lvl="2" marL="1371600" marR="0" algn="l">
              <a:lnSpc>
                <a:spcPct val="90000"/>
              </a:lnSpc>
              <a:spcBef>
                <a:spcPts val="300"/>
              </a:spcBef>
              <a:spcAft>
                <a:spcPts val="0"/>
              </a:spcAft>
              <a:buClr>
                <a:schemeClr val="dk1"/>
              </a:buClr>
              <a:buSzPts val="1800"/>
              <a:buChar char="•"/>
              <a:defRPr i="0" sz="2000" u="none" cap="none" strike="noStrike">
                <a:solidFill>
                  <a:schemeClr val="dk1"/>
                </a:solidFill>
              </a:defRPr>
            </a:lvl3pPr>
            <a:lvl4pPr indent="-323850" lvl="3" marL="1828800" marR="0" algn="l">
              <a:lnSpc>
                <a:spcPct val="90000"/>
              </a:lnSpc>
              <a:spcBef>
                <a:spcPts val="300"/>
              </a:spcBef>
              <a:spcAft>
                <a:spcPts val="0"/>
              </a:spcAft>
              <a:buClr>
                <a:schemeClr val="dk1"/>
              </a:buClr>
              <a:buSzPts val="1500"/>
              <a:buChar char="•"/>
              <a:defRPr i="0" sz="2000" u="none" cap="none" strike="noStrike">
                <a:solidFill>
                  <a:schemeClr val="dk1"/>
                </a:solidFill>
              </a:defRPr>
            </a:lvl4pPr>
            <a:lvl5pPr indent="-342900" lvl="4" marL="2286000" marR="0" algn="l">
              <a:lnSpc>
                <a:spcPct val="90000"/>
              </a:lnSpc>
              <a:spcBef>
                <a:spcPts val="300"/>
              </a:spcBef>
              <a:spcAft>
                <a:spcPts val="0"/>
              </a:spcAft>
              <a:buClr>
                <a:schemeClr val="dk1"/>
              </a:buClr>
              <a:buSzPts val="1800"/>
              <a:buChar char="•"/>
              <a:defRPr i="0" sz="2000" u="none" cap="none" strike="noStrike">
                <a:solidFill>
                  <a:schemeClr val="dk1"/>
                </a:solidFill>
              </a:defRPr>
            </a:lvl5pPr>
            <a:lvl6pPr indent="-342900" lvl="5" marL="2743200" marR="0" algn="l">
              <a:lnSpc>
                <a:spcPct val="90000"/>
              </a:lnSpc>
              <a:spcBef>
                <a:spcPts val="500"/>
              </a:spcBef>
              <a:spcAft>
                <a:spcPts val="0"/>
              </a:spcAft>
              <a:buClr>
                <a:schemeClr val="dk1"/>
              </a:buClr>
              <a:buSzPts val="1800"/>
              <a:buChar char="•"/>
              <a:defRPr i="0" sz="1800" u="none" cap="none" strike="noStrike">
                <a:solidFill>
                  <a:schemeClr val="dk1"/>
                </a:solidFill>
              </a:defRPr>
            </a:lvl6pPr>
            <a:lvl7pPr indent="-342900" lvl="6" marL="3200400" marR="0" algn="l">
              <a:lnSpc>
                <a:spcPct val="90000"/>
              </a:lnSpc>
              <a:spcBef>
                <a:spcPts val="500"/>
              </a:spcBef>
              <a:spcAft>
                <a:spcPts val="0"/>
              </a:spcAft>
              <a:buClr>
                <a:schemeClr val="dk1"/>
              </a:buClr>
              <a:buSzPts val="1800"/>
              <a:buChar char="•"/>
              <a:defRPr i="0" sz="1800" u="none" cap="none" strike="noStrike">
                <a:solidFill>
                  <a:schemeClr val="dk1"/>
                </a:solidFill>
              </a:defRPr>
            </a:lvl7pPr>
            <a:lvl8pPr indent="-342900" lvl="7" marL="3657600" marR="0" algn="l">
              <a:lnSpc>
                <a:spcPct val="90000"/>
              </a:lnSpc>
              <a:spcBef>
                <a:spcPts val="500"/>
              </a:spcBef>
              <a:spcAft>
                <a:spcPts val="0"/>
              </a:spcAft>
              <a:buClr>
                <a:schemeClr val="dk1"/>
              </a:buClr>
              <a:buSzPts val="1800"/>
              <a:buChar char="•"/>
              <a:defRPr i="0" sz="1800" u="none" cap="none" strike="noStrike">
                <a:solidFill>
                  <a:schemeClr val="dk1"/>
                </a:solidFill>
              </a:defRPr>
            </a:lvl8pPr>
            <a:lvl9pPr indent="-342900" lvl="8" marL="4114800" marR="0" algn="l">
              <a:lnSpc>
                <a:spcPct val="90000"/>
              </a:lnSpc>
              <a:spcBef>
                <a:spcPts val="500"/>
              </a:spcBef>
              <a:spcAft>
                <a:spcPts val="0"/>
              </a:spcAft>
              <a:buClr>
                <a:schemeClr val="dk1"/>
              </a:buClr>
              <a:buSzPts val="1800"/>
              <a:buChar char="•"/>
              <a:defRPr i="0" sz="1800" u="none" cap="none" strike="noStrike">
                <a:solidFill>
                  <a:schemeClr val="dk1"/>
                </a:solidFill>
              </a:defRPr>
            </a:lvl9pPr>
          </a:lstStyle>
          <a:p/>
        </p:txBody>
      </p:sp>
      <p:pic>
        <p:nvPicPr>
          <p:cNvPr id="65" name="Google Shape;65;p11"/>
          <p:cNvPicPr preferRelativeResize="0"/>
          <p:nvPr/>
        </p:nvPicPr>
        <p:blipFill rotWithShape="1">
          <a:blip r:embed="rId3">
            <a:alphaModFix/>
          </a:blip>
          <a:srcRect b="0" l="0" r="0" t="0"/>
          <a:stretch/>
        </p:blipFill>
        <p:spPr>
          <a:xfrm>
            <a:off x="7380264" y="4606381"/>
            <a:ext cx="1080156" cy="458466"/>
          </a:xfrm>
          <a:prstGeom prst="rect">
            <a:avLst/>
          </a:prstGeom>
          <a:noFill/>
          <a:ln>
            <a:noFill/>
          </a:ln>
        </p:spPr>
      </p:pic>
      <p:sp>
        <p:nvSpPr>
          <p:cNvPr id="66" name="Google Shape;66;p11"/>
          <p:cNvSpPr/>
          <p:nvPr/>
        </p:nvSpPr>
        <p:spPr>
          <a:xfrm>
            <a:off x="0" y="0"/>
            <a:ext cx="288000" cy="5143500"/>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p:cSld name="Titeldia">
    <p:spTree>
      <p:nvGrpSpPr>
        <p:cNvPr id="67" name="Shape 67"/>
        <p:cNvGrpSpPr/>
        <p:nvPr/>
      </p:nvGrpSpPr>
      <p:grpSpPr>
        <a:xfrm>
          <a:off x="0" y="0"/>
          <a:ext cx="0" cy="0"/>
          <a:chOff x="0" y="0"/>
          <a:chExt cx="0" cy="0"/>
        </a:xfrm>
      </p:grpSpPr>
      <p:pic>
        <p:nvPicPr>
          <p:cNvPr descr="VLA_verbeeldingwerkt_kader.png" id="68" name="Google Shape;68;p12"/>
          <p:cNvPicPr preferRelativeResize="0"/>
          <p:nvPr/>
        </p:nvPicPr>
        <p:blipFill rotWithShape="1">
          <a:blip r:embed="rId2">
            <a:alphaModFix/>
          </a:blip>
          <a:srcRect b="0" l="0" r="0" t="0"/>
          <a:stretch/>
        </p:blipFill>
        <p:spPr>
          <a:xfrm>
            <a:off x="6988557" y="216000"/>
            <a:ext cx="1568404" cy="610200"/>
          </a:xfrm>
          <a:prstGeom prst="rect">
            <a:avLst/>
          </a:prstGeom>
          <a:noFill/>
          <a:ln>
            <a:noFill/>
          </a:ln>
        </p:spPr>
      </p:pic>
      <p:sp>
        <p:nvSpPr>
          <p:cNvPr id="69" name="Google Shape;69;p12"/>
          <p:cNvSpPr txBox="1"/>
          <p:nvPr>
            <p:ph type="ctrTitle"/>
          </p:nvPr>
        </p:nvSpPr>
        <p:spPr>
          <a:xfrm>
            <a:off x="1296000" y="1512000"/>
            <a:ext cx="7416000" cy="15660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5400"/>
              <a:buNone/>
              <a:defRPr i="0" sz="5400" u="none" cap="none" strike="noStrike">
                <a:solidFill>
                  <a:schemeClr val="dk1"/>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0" name="Google Shape;70;p12"/>
          <p:cNvSpPr txBox="1"/>
          <p:nvPr>
            <p:ph idx="1" type="subTitle"/>
          </p:nvPr>
        </p:nvSpPr>
        <p:spPr>
          <a:xfrm>
            <a:off x="1296000" y="3105000"/>
            <a:ext cx="7416000" cy="1241700"/>
          </a:xfrm>
          <a:prstGeom prst="rect">
            <a:avLst/>
          </a:prstGeom>
          <a:noFill/>
          <a:ln>
            <a:noFill/>
          </a:ln>
        </p:spPr>
        <p:txBody>
          <a:bodyPr anchorCtr="0" anchor="t" bIns="91425" lIns="91425" spcFirstLastPara="1" rIns="91425" wrap="square" tIns="91425">
            <a:noAutofit/>
          </a:bodyPr>
          <a:lstStyle>
            <a:lvl1pPr lvl="0" marR="0" algn="l">
              <a:lnSpc>
                <a:spcPct val="111392"/>
              </a:lnSpc>
              <a:spcBef>
                <a:spcPts val="300"/>
              </a:spcBef>
              <a:spcAft>
                <a:spcPts val="0"/>
              </a:spcAft>
              <a:buClr>
                <a:schemeClr val="dk1"/>
              </a:buClr>
              <a:buSzPts val="1422"/>
              <a:buNone/>
              <a:defRPr i="0" sz="1580" u="none" cap="none" strike="noStrike">
                <a:solidFill>
                  <a:schemeClr val="dk1"/>
                </a:solidFill>
              </a:defRPr>
            </a:lvl1pPr>
            <a:lvl2pPr lvl="1" marR="0" algn="ctr">
              <a:lnSpc>
                <a:spcPct val="90000"/>
              </a:lnSpc>
              <a:spcBef>
                <a:spcPts val="300"/>
              </a:spcBef>
              <a:spcAft>
                <a:spcPts val="0"/>
              </a:spcAft>
              <a:buClr>
                <a:srgbClr val="7F7F7F"/>
              </a:buClr>
              <a:buSzPts val="1400"/>
              <a:buNone/>
              <a:defRPr i="0" sz="2000" u="none" cap="none" strike="noStrike">
                <a:solidFill>
                  <a:srgbClr val="7F7F7F"/>
                </a:solidFill>
              </a:defRPr>
            </a:lvl2pPr>
            <a:lvl3pPr lvl="2" marR="0" algn="ctr">
              <a:lnSpc>
                <a:spcPct val="90000"/>
              </a:lnSpc>
              <a:spcBef>
                <a:spcPts val="300"/>
              </a:spcBef>
              <a:spcAft>
                <a:spcPts val="0"/>
              </a:spcAft>
              <a:buClr>
                <a:schemeClr val="dk1"/>
              </a:buClr>
              <a:buSzPts val="1620"/>
              <a:buNone/>
              <a:defRPr i="0" sz="1800" u="none" cap="none" strike="noStrike">
                <a:solidFill>
                  <a:schemeClr val="dk1"/>
                </a:solidFill>
              </a:defRPr>
            </a:lvl3pPr>
            <a:lvl4pPr lvl="3" marR="0" algn="ctr">
              <a:lnSpc>
                <a:spcPct val="90000"/>
              </a:lnSpc>
              <a:spcBef>
                <a:spcPts val="300"/>
              </a:spcBef>
              <a:spcAft>
                <a:spcPts val="0"/>
              </a:spcAft>
              <a:buClr>
                <a:schemeClr val="dk1"/>
              </a:buClr>
              <a:buSzPts val="1200"/>
              <a:buNone/>
              <a:defRPr i="0" sz="1600" u="none" cap="none" strike="noStrike">
                <a:solidFill>
                  <a:schemeClr val="dk1"/>
                </a:solidFill>
              </a:defRPr>
            </a:lvl4pPr>
            <a:lvl5pPr lvl="4" marR="0" algn="ctr">
              <a:lnSpc>
                <a:spcPct val="90000"/>
              </a:lnSpc>
              <a:spcBef>
                <a:spcPts val="300"/>
              </a:spcBef>
              <a:spcAft>
                <a:spcPts val="0"/>
              </a:spcAft>
              <a:buClr>
                <a:schemeClr val="dk1"/>
              </a:buClr>
              <a:buSzPts val="1440"/>
              <a:buNone/>
              <a:defRPr i="0" sz="1600" u="none" cap="none" strike="noStrike">
                <a:solidFill>
                  <a:schemeClr val="dk1"/>
                </a:solidFill>
              </a:defRPr>
            </a:lvl5pPr>
            <a:lvl6pPr lvl="5" marR="0" algn="ctr">
              <a:lnSpc>
                <a:spcPct val="90000"/>
              </a:lnSpc>
              <a:spcBef>
                <a:spcPts val="500"/>
              </a:spcBef>
              <a:spcAft>
                <a:spcPts val="0"/>
              </a:spcAft>
              <a:buClr>
                <a:schemeClr val="dk1"/>
              </a:buClr>
              <a:buSzPts val="1600"/>
              <a:buNone/>
              <a:defRPr i="0" sz="1600" u="none" cap="none" strike="noStrike">
                <a:solidFill>
                  <a:schemeClr val="dk1"/>
                </a:solidFill>
              </a:defRPr>
            </a:lvl6pPr>
            <a:lvl7pPr lvl="6" marR="0" algn="ctr">
              <a:lnSpc>
                <a:spcPct val="90000"/>
              </a:lnSpc>
              <a:spcBef>
                <a:spcPts val="500"/>
              </a:spcBef>
              <a:spcAft>
                <a:spcPts val="0"/>
              </a:spcAft>
              <a:buClr>
                <a:schemeClr val="dk1"/>
              </a:buClr>
              <a:buSzPts val="1600"/>
              <a:buNone/>
              <a:defRPr i="0" sz="1600" u="none" cap="none" strike="noStrike">
                <a:solidFill>
                  <a:schemeClr val="dk1"/>
                </a:solidFill>
              </a:defRPr>
            </a:lvl7pPr>
            <a:lvl8pPr lvl="7" marR="0" algn="ctr">
              <a:lnSpc>
                <a:spcPct val="90000"/>
              </a:lnSpc>
              <a:spcBef>
                <a:spcPts val="500"/>
              </a:spcBef>
              <a:spcAft>
                <a:spcPts val="0"/>
              </a:spcAft>
              <a:buClr>
                <a:schemeClr val="dk1"/>
              </a:buClr>
              <a:buSzPts val="1600"/>
              <a:buNone/>
              <a:defRPr i="0" sz="1600" u="none" cap="none" strike="noStrike">
                <a:solidFill>
                  <a:schemeClr val="dk1"/>
                </a:solidFill>
              </a:defRPr>
            </a:lvl8pPr>
            <a:lvl9pPr lvl="8" marR="0" algn="ctr">
              <a:lnSpc>
                <a:spcPct val="90000"/>
              </a:lnSpc>
              <a:spcBef>
                <a:spcPts val="500"/>
              </a:spcBef>
              <a:spcAft>
                <a:spcPts val="0"/>
              </a:spcAft>
              <a:buClr>
                <a:schemeClr val="dk1"/>
              </a:buClr>
              <a:buSzPts val="1600"/>
              <a:buNone/>
              <a:defRPr i="0" sz="1600" u="none" cap="none" strike="noStrike">
                <a:solidFill>
                  <a:schemeClr val="dk1"/>
                </a:solidFill>
              </a:defRPr>
            </a:lvl9pPr>
          </a:lstStyle>
          <a:p/>
        </p:txBody>
      </p:sp>
      <p:sp>
        <p:nvSpPr>
          <p:cNvPr id="71" name="Google Shape;71;p12"/>
          <p:cNvSpPr/>
          <p:nvPr/>
        </p:nvSpPr>
        <p:spPr>
          <a:xfrm>
            <a:off x="0" y="0"/>
            <a:ext cx="288000" cy="5143500"/>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eldia">
  <p:cSld name="2_Titeldia">
    <p:spTree>
      <p:nvGrpSpPr>
        <p:cNvPr id="72" name="Shape 72"/>
        <p:cNvGrpSpPr/>
        <p:nvPr/>
      </p:nvGrpSpPr>
      <p:grpSpPr>
        <a:xfrm>
          <a:off x="0" y="0"/>
          <a:ext cx="0" cy="0"/>
          <a:chOff x="0" y="0"/>
          <a:chExt cx="0" cy="0"/>
        </a:xfrm>
      </p:grpSpPr>
      <p:sp>
        <p:nvSpPr>
          <p:cNvPr id="73" name="Google Shape;73;p13"/>
          <p:cNvSpPr txBox="1"/>
          <p:nvPr>
            <p:ph type="ctrTitle"/>
          </p:nvPr>
        </p:nvSpPr>
        <p:spPr>
          <a:xfrm>
            <a:off x="1296000" y="567000"/>
            <a:ext cx="4400400" cy="1647000"/>
          </a:xfrm>
          <a:prstGeom prst="rect">
            <a:avLst/>
          </a:prstGeom>
          <a:noFill/>
          <a:ln>
            <a:noFill/>
          </a:ln>
        </p:spPr>
        <p:txBody>
          <a:bodyPr anchorCtr="0" anchor="t" bIns="91425" lIns="91425" spcFirstLastPara="1" rIns="91425" wrap="square" tIns="91425">
            <a:noAutofit/>
          </a:bodyPr>
          <a:lstStyle>
            <a:lvl1pPr lvl="0" marR="0" algn="l">
              <a:lnSpc>
                <a:spcPct val="102702"/>
              </a:lnSpc>
              <a:spcBef>
                <a:spcPts val="0"/>
              </a:spcBef>
              <a:spcAft>
                <a:spcPts val="0"/>
              </a:spcAft>
              <a:buClr>
                <a:schemeClr val="lt1"/>
              </a:buClr>
              <a:buSzPts val="3700"/>
              <a:buFont typeface="Arial"/>
              <a:buNone/>
              <a:defRPr b="0" i="0" sz="37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pic>
        <p:nvPicPr>
          <p:cNvPr id="74" name="Google Shape;74;p13"/>
          <p:cNvPicPr preferRelativeResize="0"/>
          <p:nvPr/>
        </p:nvPicPr>
        <p:blipFill rotWithShape="1">
          <a:blip r:embed="rId2">
            <a:alphaModFix/>
          </a:blip>
          <a:srcRect b="0" l="0" r="0" t="0"/>
          <a:stretch/>
        </p:blipFill>
        <p:spPr>
          <a:xfrm>
            <a:off x="648000" y="4392900"/>
            <a:ext cx="1377000" cy="535733"/>
          </a:xfrm>
          <a:prstGeom prst="rect">
            <a:avLst/>
          </a:prstGeom>
          <a:noFill/>
          <a:ln>
            <a:noFill/>
          </a:ln>
        </p:spPr>
      </p:pic>
      <p:sp>
        <p:nvSpPr>
          <p:cNvPr id="75" name="Google Shape;75;p13"/>
          <p:cNvSpPr txBox="1"/>
          <p:nvPr>
            <p:ph idx="12" type="sldNum"/>
          </p:nvPr>
        </p:nvSpPr>
        <p:spPr>
          <a:xfrm>
            <a:off x="6876014" y="4752000"/>
            <a:ext cx="21417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r>
              <a:rPr lang="en-US"/>
              <a:t>26/03/17 </a:t>
            </a:r>
            <a:r>
              <a:rPr b="1" lang="en-US"/>
              <a:t>│</a:t>
            </a:r>
            <a:fld id="{00000000-1234-1234-1234-123412341234}" type="slidenum">
              <a:rPr lang="en-US"/>
              <a:t>‹#›</a:t>
            </a:fld>
            <a:endParaRPr/>
          </a:p>
        </p:txBody>
      </p:sp>
      <p:sp>
        <p:nvSpPr>
          <p:cNvPr id="76" name="Google Shape;76;p13"/>
          <p:cNvSpPr/>
          <p:nvPr/>
        </p:nvSpPr>
        <p:spPr>
          <a:xfrm>
            <a:off x="0" y="0"/>
            <a:ext cx="288000" cy="5143500"/>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Mobiliteit">
  <p:cSld name="Leeg">
    <p:spTree>
      <p:nvGrpSpPr>
        <p:cNvPr id="77" name="Shape 77"/>
        <p:cNvGrpSpPr/>
        <p:nvPr/>
      </p:nvGrpSpPr>
      <p:grpSpPr>
        <a:xfrm>
          <a:off x="0" y="0"/>
          <a:ext cx="0" cy="0"/>
          <a:chOff x="0" y="0"/>
          <a:chExt cx="0" cy="0"/>
        </a:xfrm>
      </p:grpSpPr>
      <p:pic>
        <p:nvPicPr>
          <p:cNvPr id="78" name="Google Shape;78;p14"/>
          <p:cNvPicPr preferRelativeResize="0"/>
          <p:nvPr/>
        </p:nvPicPr>
        <p:blipFill rotWithShape="1">
          <a:blip r:embed="rId2">
            <a:alphaModFix/>
          </a:blip>
          <a:srcRect b="0" l="0" r="31375" t="0"/>
          <a:stretch/>
        </p:blipFill>
        <p:spPr>
          <a:xfrm>
            <a:off x="285750" y="0"/>
            <a:ext cx="8858249" cy="5143500"/>
          </a:xfrm>
          <a:prstGeom prst="rect">
            <a:avLst/>
          </a:prstGeom>
          <a:noFill/>
          <a:ln>
            <a:noFill/>
          </a:ln>
        </p:spPr>
      </p:pic>
      <p:sp>
        <p:nvSpPr>
          <p:cNvPr id="79" name="Google Shape;79;p14"/>
          <p:cNvSpPr txBox="1"/>
          <p:nvPr>
            <p:ph idx="12" type="sldNum"/>
          </p:nvPr>
        </p:nvSpPr>
        <p:spPr>
          <a:xfrm>
            <a:off x="6876014" y="4752000"/>
            <a:ext cx="21417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r>
              <a:rPr lang="en-US"/>
              <a:t>26/03/17 </a:t>
            </a:r>
            <a:r>
              <a:rPr b="1" lang="en-US"/>
              <a:t>│</a:t>
            </a:r>
            <a:fld id="{00000000-1234-1234-1234-123412341234}" type="slidenum">
              <a:rPr lang="en-US"/>
              <a:t>‹#›</a:t>
            </a:fld>
            <a:endParaRPr/>
          </a:p>
        </p:txBody>
      </p:sp>
      <p:sp>
        <p:nvSpPr>
          <p:cNvPr id="80" name="Google Shape;80;p14"/>
          <p:cNvSpPr txBox="1"/>
          <p:nvPr>
            <p:ph type="title"/>
          </p:nvPr>
        </p:nvSpPr>
        <p:spPr>
          <a:xfrm>
            <a:off x="457800" y="262200"/>
            <a:ext cx="7416000" cy="837000"/>
          </a:xfrm>
          <a:prstGeom prst="rect">
            <a:avLst/>
          </a:prstGeom>
          <a:noFill/>
          <a:ln>
            <a:noFill/>
          </a:ln>
        </p:spPr>
        <p:txBody>
          <a:bodyPr anchorCtr="0" anchor="t" bIns="91425" lIns="91425" spcFirstLastPara="1" rIns="91425" wrap="square" tIns="91425">
            <a:noAutofit/>
          </a:bodyPr>
          <a:lstStyle>
            <a:lvl1pPr lvl="0" marR="0" algn="l">
              <a:lnSpc>
                <a:spcPct val="102702"/>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1" name="Google Shape;81;p14"/>
          <p:cNvSpPr txBox="1"/>
          <p:nvPr>
            <p:ph idx="1" type="body"/>
          </p:nvPr>
        </p:nvSpPr>
        <p:spPr>
          <a:xfrm>
            <a:off x="1296000" y="1436400"/>
            <a:ext cx="7416000" cy="2754000"/>
          </a:xfrm>
          <a:prstGeom prst="rect">
            <a:avLst/>
          </a:prstGeom>
          <a:noFill/>
          <a:ln>
            <a:noFill/>
          </a:ln>
        </p:spPr>
        <p:txBody>
          <a:bodyPr anchorCtr="0" anchor="t" bIns="91425" lIns="91425" spcFirstLastPara="1" rIns="91425" wrap="square" tIns="91425">
            <a:noAutofit/>
          </a:bodyPr>
          <a:lstStyle>
            <a:lvl1pPr indent="-354330" lvl="0" marL="457200" marR="0" algn="l">
              <a:lnSpc>
                <a:spcPct val="90000"/>
              </a:lnSpc>
              <a:spcBef>
                <a:spcPts val="300"/>
              </a:spcBef>
              <a:spcAft>
                <a:spcPts val="0"/>
              </a:spcAft>
              <a:buClr>
                <a:schemeClr val="dk1"/>
              </a:buClr>
              <a:buSzPts val="1980"/>
              <a:buFont typeface="Arial"/>
              <a:buChar char="•"/>
              <a:defRPr b="0" i="0" sz="2200" u="none" cap="none" strike="noStrike">
                <a:solidFill>
                  <a:schemeClr val="dk1"/>
                </a:solidFill>
                <a:latin typeface="Arial"/>
                <a:ea typeface="Arial"/>
                <a:cs typeface="Arial"/>
                <a:sym typeface="Arial"/>
              </a:defRPr>
            </a:lvl1pPr>
            <a:lvl2pPr indent="-333375" lvl="1" marL="914400" marR="0" algn="l">
              <a:lnSpc>
                <a:spcPct val="90000"/>
              </a:lnSpc>
              <a:spcBef>
                <a:spcPts val="300"/>
              </a:spcBef>
              <a:spcAft>
                <a:spcPts val="0"/>
              </a:spcAft>
              <a:buClr>
                <a:srgbClr val="7F7F7F"/>
              </a:buClr>
              <a:buSzPts val="1650"/>
              <a:buFont typeface="Arial"/>
              <a:buChar char="•"/>
              <a:defRPr b="0" i="0" sz="2200" u="none" cap="none" strike="noStrike">
                <a:solidFill>
                  <a:srgbClr val="7F7F7F"/>
                </a:solidFill>
                <a:latin typeface="Arial"/>
                <a:ea typeface="Arial"/>
                <a:cs typeface="Arial"/>
                <a:sym typeface="Arial"/>
              </a:defRPr>
            </a:lvl2pPr>
            <a:lvl3pPr indent="-336550" lvl="2" marL="1371600" marR="0" algn="l">
              <a:lnSpc>
                <a:spcPct val="90000"/>
              </a:lnSpc>
              <a:spcBef>
                <a:spcPts val="300"/>
              </a:spcBef>
              <a:spcAft>
                <a:spcPts val="0"/>
              </a:spcAft>
              <a:buClr>
                <a:schemeClr val="dk1"/>
              </a:buClr>
              <a:buSzPts val="1700"/>
              <a:buFont typeface="Arial"/>
              <a:buChar char="•"/>
              <a:defRPr b="0" i="0" sz="2000" u="none" cap="none" strike="noStrike">
                <a:solidFill>
                  <a:schemeClr val="dk1"/>
                </a:solidFill>
                <a:latin typeface="Arial"/>
                <a:ea typeface="Arial"/>
                <a:cs typeface="Arial"/>
                <a:sym typeface="Arial"/>
              </a:defRPr>
            </a:lvl3pPr>
            <a:lvl4pPr indent="-323850" lvl="3" marL="1828800" marR="0" algn="l">
              <a:lnSpc>
                <a:spcPct val="90000"/>
              </a:lnSpc>
              <a:spcBef>
                <a:spcPts val="30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4pPr>
            <a:lvl5pPr indent="-342900" lvl="4" marL="2286000" marR="0" algn="l">
              <a:lnSpc>
                <a:spcPct val="90000"/>
              </a:lnSpc>
              <a:spcBef>
                <a:spcPts val="300"/>
              </a:spcBef>
              <a:spcAft>
                <a:spcPts val="0"/>
              </a:spcAft>
              <a:buClr>
                <a:schemeClr val="dk1"/>
              </a:buClr>
              <a:buSzPts val="1800"/>
              <a:buFont typeface="Arial"/>
              <a:buChar char="•"/>
              <a:defRPr b="0" i="0" sz="20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82" name="Google Shape;82;p14"/>
          <p:cNvPicPr preferRelativeResize="0"/>
          <p:nvPr/>
        </p:nvPicPr>
        <p:blipFill rotWithShape="1">
          <a:blip r:embed="rId3">
            <a:alphaModFix/>
          </a:blip>
          <a:srcRect b="0" l="0" r="0" t="0"/>
          <a:stretch/>
        </p:blipFill>
        <p:spPr>
          <a:xfrm>
            <a:off x="648000" y="4392900"/>
            <a:ext cx="1377000" cy="535733"/>
          </a:xfrm>
          <a:prstGeom prst="rect">
            <a:avLst/>
          </a:prstGeom>
          <a:noFill/>
          <a:ln>
            <a:noFill/>
          </a:ln>
        </p:spPr>
      </p:pic>
      <p:sp>
        <p:nvSpPr>
          <p:cNvPr id="83" name="Google Shape;83;p14"/>
          <p:cNvSpPr/>
          <p:nvPr/>
        </p:nvSpPr>
        <p:spPr>
          <a:xfrm>
            <a:off x="0" y="0"/>
            <a:ext cx="288000" cy="5143500"/>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p:cSld name="Titel en object">
    <p:spTree>
      <p:nvGrpSpPr>
        <p:cNvPr id="84" name="Shape 84"/>
        <p:cNvGrpSpPr/>
        <p:nvPr/>
      </p:nvGrpSpPr>
      <p:grpSpPr>
        <a:xfrm>
          <a:off x="0" y="0"/>
          <a:ext cx="0" cy="0"/>
          <a:chOff x="0" y="0"/>
          <a:chExt cx="0" cy="0"/>
        </a:xfrm>
      </p:grpSpPr>
      <p:sp>
        <p:nvSpPr>
          <p:cNvPr id="85" name="Google Shape;85;p15"/>
          <p:cNvSpPr txBox="1"/>
          <p:nvPr>
            <p:ph type="title"/>
          </p:nvPr>
        </p:nvSpPr>
        <p:spPr>
          <a:xfrm>
            <a:off x="457200" y="69058"/>
            <a:ext cx="8229600" cy="1131094"/>
          </a:xfrm>
          <a:prstGeom prst="rect">
            <a:avLst/>
          </a:prstGeom>
          <a:noFill/>
          <a:ln>
            <a:noFill/>
          </a:ln>
        </p:spPr>
        <p:txBody>
          <a:bodyPr anchorCtr="0" anchor="ctr" bIns="91425" lIns="91425" spcFirstLastPara="1" rIns="91425" wrap="square" tIns="91425">
            <a:noAutofit/>
          </a:bodyPr>
          <a:lstStyle>
            <a:lvl1pPr lvl="0" marR="0" algn="l">
              <a:lnSpc>
                <a:spcPct val="102702"/>
              </a:lnSpc>
              <a:spcBef>
                <a:spcPts val="0"/>
              </a:spcBef>
              <a:spcAft>
                <a:spcPts val="0"/>
              </a:spcAft>
              <a:buSzPts val="1400"/>
              <a:buNone/>
              <a:defRPr b="1" i="0" sz="3300" u="none" cap="none" strike="noStrike">
                <a:latin typeface="Arial"/>
                <a:ea typeface="Arial"/>
                <a:cs typeface="Arial"/>
                <a:sym typeface="Arial"/>
              </a:defRPr>
            </a:lvl1pPr>
            <a:lvl2pPr lvl="1" marR="0" algn="l">
              <a:lnSpc>
                <a:spcPct val="100000"/>
              </a:lnSpc>
              <a:spcBef>
                <a:spcPts val="0"/>
              </a:spcBef>
              <a:spcAft>
                <a:spcPts val="0"/>
              </a:spcAft>
              <a:buSzPts val="1400"/>
              <a:buNone/>
              <a:defRPr b="1" i="0" sz="3300" u="none" cap="none" strike="noStrike">
                <a:latin typeface="Arial"/>
                <a:ea typeface="Arial"/>
                <a:cs typeface="Arial"/>
                <a:sym typeface="Arial"/>
              </a:defRPr>
            </a:lvl2pPr>
            <a:lvl3pPr lvl="2" marR="0" algn="l">
              <a:lnSpc>
                <a:spcPct val="100000"/>
              </a:lnSpc>
              <a:spcBef>
                <a:spcPts val="0"/>
              </a:spcBef>
              <a:spcAft>
                <a:spcPts val="0"/>
              </a:spcAft>
              <a:buSzPts val="1400"/>
              <a:buNone/>
              <a:defRPr b="1" i="0" sz="3300" u="none" cap="none" strike="noStrike">
                <a:latin typeface="Arial"/>
                <a:ea typeface="Arial"/>
                <a:cs typeface="Arial"/>
                <a:sym typeface="Arial"/>
              </a:defRPr>
            </a:lvl3pPr>
            <a:lvl4pPr lvl="3" marR="0" algn="l">
              <a:lnSpc>
                <a:spcPct val="100000"/>
              </a:lnSpc>
              <a:spcBef>
                <a:spcPts val="0"/>
              </a:spcBef>
              <a:spcAft>
                <a:spcPts val="0"/>
              </a:spcAft>
              <a:buSzPts val="1400"/>
              <a:buNone/>
              <a:defRPr b="1" i="0" sz="3300" u="none" cap="none" strike="noStrike">
                <a:latin typeface="Arial"/>
                <a:ea typeface="Arial"/>
                <a:cs typeface="Arial"/>
                <a:sym typeface="Arial"/>
              </a:defRPr>
            </a:lvl4pPr>
            <a:lvl5pPr lvl="4" marR="0" algn="l">
              <a:lnSpc>
                <a:spcPct val="100000"/>
              </a:lnSpc>
              <a:spcBef>
                <a:spcPts val="0"/>
              </a:spcBef>
              <a:spcAft>
                <a:spcPts val="0"/>
              </a:spcAft>
              <a:buSzPts val="1400"/>
              <a:buNone/>
              <a:defRPr b="1" i="0" sz="3300" u="none" cap="none" strike="noStrike">
                <a:latin typeface="Arial"/>
                <a:ea typeface="Arial"/>
                <a:cs typeface="Arial"/>
                <a:sym typeface="Arial"/>
              </a:defRPr>
            </a:lvl5pPr>
            <a:lvl6pPr lvl="5" marR="0" algn="l">
              <a:lnSpc>
                <a:spcPct val="100000"/>
              </a:lnSpc>
              <a:spcBef>
                <a:spcPts val="0"/>
              </a:spcBef>
              <a:spcAft>
                <a:spcPts val="0"/>
              </a:spcAft>
              <a:buSzPts val="1400"/>
              <a:buNone/>
              <a:defRPr b="1" i="0" sz="3300" u="none" cap="none" strike="noStrike">
                <a:latin typeface="Arial"/>
                <a:ea typeface="Arial"/>
                <a:cs typeface="Arial"/>
                <a:sym typeface="Arial"/>
              </a:defRPr>
            </a:lvl6pPr>
            <a:lvl7pPr lvl="6" marR="0" algn="l">
              <a:lnSpc>
                <a:spcPct val="100000"/>
              </a:lnSpc>
              <a:spcBef>
                <a:spcPts val="0"/>
              </a:spcBef>
              <a:spcAft>
                <a:spcPts val="0"/>
              </a:spcAft>
              <a:buSzPts val="1400"/>
              <a:buNone/>
              <a:defRPr b="1" i="0" sz="3300" u="none" cap="none" strike="noStrike">
                <a:latin typeface="Arial"/>
                <a:ea typeface="Arial"/>
                <a:cs typeface="Arial"/>
                <a:sym typeface="Arial"/>
              </a:defRPr>
            </a:lvl7pPr>
            <a:lvl8pPr lvl="7" marR="0" algn="l">
              <a:lnSpc>
                <a:spcPct val="100000"/>
              </a:lnSpc>
              <a:spcBef>
                <a:spcPts val="0"/>
              </a:spcBef>
              <a:spcAft>
                <a:spcPts val="0"/>
              </a:spcAft>
              <a:buSzPts val="1400"/>
              <a:buNone/>
              <a:defRPr b="1" i="0" sz="3300" u="none" cap="none" strike="noStrike">
                <a:latin typeface="Arial"/>
                <a:ea typeface="Arial"/>
                <a:cs typeface="Arial"/>
                <a:sym typeface="Arial"/>
              </a:defRPr>
            </a:lvl8pPr>
            <a:lvl9pPr lvl="8" marR="0" algn="l">
              <a:lnSpc>
                <a:spcPct val="100000"/>
              </a:lnSpc>
              <a:spcBef>
                <a:spcPts val="0"/>
              </a:spcBef>
              <a:spcAft>
                <a:spcPts val="0"/>
              </a:spcAft>
              <a:buSzPts val="1400"/>
              <a:buNone/>
              <a:defRPr b="1" i="0" sz="3300" u="none" cap="none" strike="noStrike">
                <a:latin typeface="Arial"/>
                <a:ea typeface="Arial"/>
                <a:cs typeface="Arial"/>
                <a:sym typeface="Arial"/>
              </a:defRPr>
            </a:lvl9pPr>
          </a:lstStyle>
          <a:p/>
        </p:txBody>
      </p:sp>
      <p:sp>
        <p:nvSpPr>
          <p:cNvPr id="86" name="Google Shape;86;p15"/>
          <p:cNvSpPr txBox="1"/>
          <p:nvPr>
            <p:ph idx="1" type="body"/>
          </p:nvPr>
        </p:nvSpPr>
        <p:spPr>
          <a:xfrm>
            <a:off x="457200" y="1200150"/>
            <a:ext cx="8229600" cy="3943350"/>
          </a:xfrm>
          <a:prstGeom prst="rect">
            <a:avLst/>
          </a:prstGeom>
          <a:noFill/>
          <a:ln>
            <a:noFill/>
          </a:ln>
        </p:spPr>
        <p:txBody>
          <a:bodyPr anchorCtr="0" anchor="t" bIns="91425" lIns="91425" spcFirstLastPara="1" rIns="91425" wrap="square" tIns="91425">
            <a:noAutofit/>
          </a:bodyPr>
          <a:lstStyle>
            <a:lvl1pPr indent="-431800" lvl="0" marL="457200" marR="0" algn="l">
              <a:lnSpc>
                <a:spcPct val="90000"/>
              </a:lnSpc>
              <a:spcBef>
                <a:spcPts val="525"/>
              </a:spcBef>
              <a:spcAft>
                <a:spcPts val="0"/>
              </a:spcAft>
              <a:buSzPts val="3200"/>
              <a:buFont typeface="Arial"/>
              <a:buChar char="•"/>
              <a:defRPr b="0" i="0" sz="2400" u="none" cap="none" strike="noStrike">
                <a:latin typeface="Arial"/>
                <a:ea typeface="Arial"/>
                <a:cs typeface="Arial"/>
                <a:sym typeface="Arial"/>
              </a:defRPr>
            </a:lvl1pPr>
            <a:lvl2pPr indent="-431800" lvl="1" marL="914400" marR="0" algn="l">
              <a:lnSpc>
                <a:spcPct val="90000"/>
              </a:lnSpc>
              <a:spcBef>
                <a:spcPts val="525"/>
              </a:spcBef>
              <a:spcAft>
                <a:spcPts val="0"/>
              </a:spcAft>
              <a:buSzPts val="3200"/>
              <a:buFont typeface="Arial"/>
              <a:buChar char="–"/>
              <a:defRPr b="0" i="0" sz="2400" u="none" cap="none" strike="noStrike">
                <a:latin typeface="Arial"/>
                <a:ea typeface="Arial"/>
                <a:cs typeface="Arial"/>
                <a:sym typeface="Arial"/>
              </a:defRPr>
            </a:lvl2pPr>
            <a:lvl3pPr indent="-431800" lvl="2" marL="1371600" marR="0" algn="l">
              <a:lnSpc>
                <a:spcPct val="90000"/>
              </a:lnSpc>
              <a:spcBef>
                <a:spcPts val="525"/>
              </a:spcBef>
              <a:spcAft>
                <a:spcPts val="0"/>
              </a:spcAft>
              <a:buSzPts val="3200"/>
              <a:buFont typeface="Arial"/>
              <a:buChar char="•"/>
              <a:defRPr b="0" i="0" sz="2400" u="none" cap="none" strike="noStrike">
                <a:latin typeface="Arial"/>
                <a:ea typeface="Arial"/>
                <a:cs typeface="Arial"/>
                <a:sym typeface="Arial"/>
              </a:defRPr>
            </a:lvl3pPr>
            <a:lvl4pPr indent="-431800" lvl="3" marL="1828800" marR="0" algn="l">
              <a:lnSpc>
                <a:spcPct val="90000"/>
              </a:lnSpc>
              <a:spcBef>
                <a:spcPts val="525"/>
              </a:spcBef>
              <a:spcAft>
                <a:spcPts val="0"/>
              </a:spcAft>
              <a:buSzPts val="3200"/>
              <a:buFont typeface="Arial"/>
              <a:buChar char="–"/>
              <a:defRPr b="0" i="0" sz="2400" u="none" cap="none" strike="noStrike">
                <a:latin typeface="Arial"/>
                <a:ea typeface="Arial"/>
                <a:cs typeface="Arial"/>
                <a:sym typeface="Arial"/>
              </a:defRPr>
            </a:lvl4pPr>
            <a:lvl5pPr indent="-431800" lvl="4" marL="2286000" marR="0" algn="l">
              <a:lnSpc>
                <a:spcPct val="90000"/>
              </a:lnSpc>
              <a:spcBef>
                <a:spcPts val="525"/>
              </a:spcBef>
              <a:spcAft>
                <a:spcPts val="0"/>
              </a:spcAft>
              <a:buSzPts val="3200"/>
              <a:buFont typeface="Arial"/>
              <a:buChar char="»"/>
              <a:defRPr b="0" i="0" sz="2400" u="none" cap="none" strike="noStrike">
                <a:latin typeface="Arial"/>
                <a:ea typeface="Arial"/>
                <a:cs typeface="Arial"/>
                <a:sym typeface="Arial"/>
              </a:defRPr>
            </a:lvl5pPr>
            <a:lvl6pPr indent="-431800" lvl="5" marL="2743200" marR="0" algn="l">
              <a:lnSpc>
                <a:spcPct val="90000"/>
              </a:lnSpc>
              <a:spcBef>
                <a:spcPts val="525"/>
              </a:spcBef>
              <a:spcAft>
                <a:spcPts val="0"/>
              </a:spcAft>
              <a:buSzPts val="3200"/>
              <a:buFont typeface="Arial"/>
              <a:buChar char="•"/>
              <a:defRPr b="0" i="0" sz="2400" u="none" cap="none" strike="noStrike">
                <a:latin typeface="Arial"/>
                <a:ea typeface="Arial"/>
                <a:cs typeface="Arial"/>
                <a:sym typeface="Arial"/>
              </a:defRPr>
            </a:lvl6pPr>
            <a:lvl7pPr indent="-431800" lvl="6" marL="3200400" marR="0" algn="l">
              <a:lnSpc>
                <a:spcPct val="90000"/>
              </a:lnSpc>
              <a:spcBef>
                <a:spcPts val="525"/>
              </a:spcBef>
              <a:spcAft>
                <a:spcPts val="0"/>
              </a:spcAft>
              <a:buSzPts val="3200"/>
              <a:buFont typeface="Arial"/>
              <a:buChar char="•"/>
              <a:defRPr b="0" i="0" sz="2400" u="none" cap="none" strike="noStrike">
                <a:latin typeface="Arial"/>
                <a:ea typeface="Arial"/>
                <a:cs typeface="Arial"/>
                <a:sym typeface="Arial"/>
              </a:defRPr>
            </a:lvl7pPr>
            <a:lvl8pPr indent="-431800" lvl="7" marL="3657600" marR="0" algn="l">
              <a:lnSpc>
                <a:spcPct val="90000"/>
              </a:lnSpc>
              <a:spcBef>
                <a:spcPts val="525"/>
              </a:spcBef>
              <a:spcAft>
                <a:spcPts val="0"/>
              </a:spcAft>
              <a:buSzPts val="3200"/>
              <a:buFont typeface="Arial"/>
              <a:buChar char="•"/>
              <a:defRPr b="0" i="0" sz="2400" u="none" cap="none" strike="noStrike">
                <a:latin typeface="Arial"/>
                <a:ea typeface="Arial"/>
                <a:cs typeface="Arial"/>
                <a:sym typeface="Arial"/>
              </a:defRPr>
            </a:lvl8pPr>
            <a:lvl9pPr indent="-431800" lvl="8" marL="4114800" marR="0" algn="l">
              <a:lnSpc>
                <a:spcPct val="90000"/>
              </a:lnSpc>
              <a:spcBef>
                <a:spcPts val="525"/>
              </a:spcBef>
              <a:spcAft>
                <a:spcPts val="0"/>
              </a:spcAft>
              <a:buSzPts val="3200"/>
              <a:buFont typeface="Arial"/>
              <a:buChar char="•"/>
              <a:defRPr b="0" i="0" sz="2400" u="none" cap="none" strike="noStrike">
                <a:latin typeface="Arial"/>
                <a:ea typeface="Arial"/>
                <a:cs typeface="Arial"/>
                <a:sym typeface="Arial"/>
              </a:defRPr>
            </a:lvl9pPr>
          </a:lstStyle>
          <a:p/>
        </p:txBody>
      </p:sp>
      <p:sp>
        <p:nvSpPr>
          <p:cNvPr id="87" name="Google Shape;87;p15"/>
          <p:cNvSpPr txBox="1"/>
          <p:nvPr>
            <p:ph idx="12" type="sldNum"/>
          </p:nvPr>
        </p:nvSpPr>
        <p:spPr>
          <a:xfrm>
            <a:off x="6553200" y="4767263"/>
            <a:ext cx="2133600" cy="278130"/>
          </a:xfrm>
          <a:prstGeom prst="rect">
            <a:avLst/>
          </a:prstGeom>
          <a:noFill/>
          <a:ln>
            <a:noFill/>
          </a:ln>
        </p:spPr>
        <p:txBody>
          <a:bodyPr anchorCtr="0" anchor="t" bIns="45700" lIns="45700" spcFirstLastPara="1" rIns="45700" wrap="square" tIns="45700">
            <a:noAutofit/>
          </a:bodyPr>
          <a:lstStyle>
            <a:lvl1pPr indent="0" lvl="0" marL="0" marR="0" algn="l">
              <a:lnSpc>
                <a:spcPct val="100000"/>
              </a:lnSpc>
              <a:spcBef>
                <a:spcPts val="0"/>
              </a:spcBef>
              <a:spcAft>
                <a:spcPts val="0"/>
              </a:spcAft>
              <a:buClr>
                <a:srgbClr val="000000"/>
              </a:buClr>
              <a:buSzPts val="900"/>
              <a:buFont typeface="Arial"/>
              <a:buNone/>
              <a:defRPr b="0" i="0" sz="140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140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140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140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140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140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140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140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14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kel Titel">
  <p:cSld name="Enkel Titel">
    <p:spTree>
      <p:nvGrpSpPr>
        <p:cNvPr id="88" name="Shape 88"/>
        <p:cNvGrpSpPr/>
        <p:nvPr/>
      </p:nvGrpSpPr>
      <p:grpSpPr>
        <a:xfrm>
          <a:off x="0" y="0"/>
          <a:ext cx="0" cy="0"/>
          <a:chOff x="0" y="0"/>
          <a:chExt cx="0" cy="0"/>
        </a:xfrm>
      </p:grpSpPr>
      <p:sp>
        <p:nvSpPr>
          <p:cNvPr id="89" name="Google Shape;89;p16"/>
          <p:cNvSpPr txBox="1"/>
          <p:nvPr>
            <p:ph type="title"/>
          </p:nvPr>
        </p:nvSpPr>
        <p:spPr>
          <a:xfrm>
            <a:off x="628650" y="273844"/>
            <a:ext cx="7886700" cy="738300"/>
          </a:xfrm>
          <a:prstGeom prst="rect">
            <a:avLst/>
          </a:prstGeom>
          <a:noFill/>
          <a:ln>
            <a:noFill/>
          </a:ln>
        </p:spPr>
        <p:txBody>
          <a:bodyPr anchorCtr="0" anchor="t" bIns="39550" lIns="79125" spcFirstLastPara="1" rIns="79125" wrap="square" tIns="39550">
            <a:noAutofit/>
          </a:bodyPr>
          <a:lstStyle>
            <a:lvl1pPr lvl="0" algn="l">
              <a:lnSpc>
                <a:spcPct val="90000"/>
              </a:lnSpc>
              <a:spcBef>
                <a:spcPts val="0"/>
              </a:spcBef>
              <a:spcAft>
                <a:spcPts val="0"/>
              </a:spcAft>
              <a:buClr>
                <a:schemeClr val="dk1"/>
              </a:buClr>
              <a:buSzPts val="16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90" name="Google Shape;90;p16"/>
          <p:cNvSpPr txBox="1"/>
          <p:nvPr>
            <p:ph idx="12" type="sldNum"/>
          </p:nvPr>
        </p:nvSpPr>
        <p:spPr>
          <a:xfrm>
            <a:off x="8020802" y="4919128"/>
            <a:ext cx="682500" cy="196200"/>
          </a:xfrm>
          <a:prstGeom prst="rect">
            <a:avLst/>
          </a:prstGeom>
          <a:noFill/>
          <a:ln>
            <a:noFill/>
          </a:ln>
        </p:spPr>
        <p:txBody>
          <a:bodyPr anchorCtr="0" anchor="ctr" bIns="39550" lIns="39550" spcFirstLastPara="1" rIns="39550" wrap="square" tIns="3955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dubbele Inhoud">
  <p:cSld name="Titel en dubbele Inhoud">
    <p:spTree>
      <p:nvGrpSpPr>
        <p:cNvPr id="91" name="Shape 91"/>
        <p:cNvGrpSpPr/>
        <p:nvPr/>
      </p:nvGrpSpPr>
      <p:grpSpPr>
        <a:xfrm>
          <a:off x="0" y="0"/>
          <a:ext cx="0" cy="0"/>
          <a:chOff x="0" y="0"/>
          <a:chExt cx="0" cy="0"/>
        </a:xfrm>
      </p:grpSpPr>
      <p:sp>
        <p:nvSpPr>
          <p:cNvPr id="92" name="Google Shape;92;p17"/>
          <p:cNvSpPr txBox="1"/>
          <p:nvPr>
            <p:ph idx="1" type="body"/>
          </p:nvPr>
        </p:nvSpPr>
        <p:spPr>
          <a:xfrm>
            <a:off x="628650" y="1111661"/>
            <a:ext cx="3862200" cy="3744300"/>
          </a:xfrm>
          <a:prstGeom prst="rect">
            <a:avLst/>
          </a:prstGeom>
          <a:noFill/>
          <a:ln>
            <a:noFill/>
          </a:ln>
        </p:spPr>
        <p:txBody>
          <a:bodyPr anchorCtr="0" anchor="t" bIns="39550" lIns="79125" spcFirstLastPara="1" rIns="79125" wrap="square" tIns="39550">
            <a:noAutofit/>
          </a:bodyPr>
          <a:lstStyle>
            <a:lvl1pPr indent="-361950" lvl="0" marL="457200" marR="0" algn="l">
              <a:lnSpc>
                <a:spcPct val="100000"/>
              </a:lnSpc>
              <a:spcBef>
                <a:spcPts val="600"/>
              </a:spcBef>
              <a:spcAft>
                <a:spcPts val="0"/>
              </a:spcAft>
              <a:buClr>
                <a:schemeClr val="dk1"/>
              </a:buClr>
              <a:buSzPts val="2100"/>
              <a:buFont typeface="Arial"/>
              <a:buChar char="&gt;"/>
              <a:defRPr>
                <a:latin typeface="Arial"/>
                <a:ea typeface="Arial"/>
                <a:cs typeface="Arial"/>
                <a:sym typeface="Arial"/>
              </a:defRPr>
            </a:lvl1pPr>
            <a:lvl2pPr indent="-361950" lvl="1" marL="914400" marR="0" algn="l">
              <a:lnSpc>
                <a:spcPct val="100000"/>
              </a:lnSpc>
              <a:spcBef>
                <a:spcPts val="600"/>
              </a:spcBef>
              <a:spcAft>
                <a:spcPts val="0"/>
              </a:spcAft>
              <a:buClr>
                <a:schemeClr val="dk1"/>
              </a:buClr>
              <a:buSzPts val="2100"/>
              <a:buFont typeface="Noto Sans Symbols"/>
              <a:buChar char="▪"/>
              <a:defRPr>
                <a:latin typeface="Arial"/>
                <a:ea typeface="Arial"/>
                <a:cs typeface="Arial"/>
                <a:sym typeface="Arial"/>
              </a:defRPr>
            </a:lvl2pPr>
            <a:lvl3pPr indent="-336550" lvl="2" marL="1371600" marR="0" algn="l">
              <a:lnSpc>
                <a:spcPct val="100000"/>
              </a:lnSpc>
              <a:spcBef>
                <a:spcPts val="600"/>
              </a:spcBef>
              <a:spcAft>
                <a:spcPts val="0"/>
              </a:spcAft>
              <a:buClr>
                <a:schemeClr val="dk1"/>
              </a:buClr>
              <a:buSzPts val="1700"/>
              <a:buFont typeface="Arial"/>
              <a:buChar char="&gt;"/>
              <a:defRPr>
                <a:latin typeface="Arial"/>
                <a:ea typeface="Arial"/>
                <a:cs typeface="Arial"/>
                <a:sym typeface="Arial"/>
              </a:defRPr>
            </a:lvl3pPr>
            <a:lvl4pPr indent="-330200" lvl="3" marL="1828800" marR="0" algn="l">
              <a:lnSpc>
                <a:spcPct val="100000"/>
              </a:lnSpc>
              <a:spcBef>
                <a:spcPts val="600"/>
              </a:spcBef>
              <a:spcAft>
                <a:spcPts val="0"/>
              </a:spcAft>
              <a:buClr>
                <a:schemeClr val="dk1"/>
              </a:buClr>
              <a:buSzPts val="1600"/>
              <a:buFont typeface="Noto Sans Symbols"/>
              <a:buChar char="▪"/>
              <a:defRPr>
                <a:latin typeface="Arial"/>
                <a:ea typeface="Arial"/>
                <a:cs typeface="Arial"/>
                <a:sym typeface="Arial"/>
              </a:defRPr>
            </a:lvl4pPr>
            <a:lvl5pPr indent="-330200" lvl="4" marL="2286000" marR="0" algn="l">
              <a:lnSpc>
                <a:spcPct val="100000"/>
              </a:lnSpc>
              <a:spcBef>
                <a:spcPts val="600"/>
              </a:spcBef>
              <a:spcAft>
                <a:spcPts val="0"/>
              </a:spcAft>
              <a:buClr>
                <a:schemeClr val="dk1"/>
              </a:buClr>
              <a:buSzPts val="1600"/>
              <a:buFont typeface="Arial"/>
              <a:buChar char="&gt;"/>
              <a:defRPr>
                <a:latin typeface="Arial"/>
                <a:ea typeface="Arial"/>
                <a:cs typeface="Arial"/>
                <a:sym typeface="Arial"/>
              </a:defRPr>
            </a:lvl5pPr>
            <a:lvl6pPr indent="-330200" lvl="5" marL="2743200" algn="l">
              <a:lnSpc>
                <a:spcPct val="90000"/>
              </a:lnSpc>
              <a:spcBef>
                <a:spcPts val="400"/>
              </a:spcBef>
              <a:spcAft>
                <a:spcPts val="0"/>
              </a:spcAft>
              <a:buClr>
                <a:schemeClr val="dk1"/>
              </a:buClr>
              <a:buSzPts val="1600"/>
              <a:buChar char="•"/>
              <a:defRPr/>
            </a:lvl6pPr>
            <a:lvl7pPr indent="-330200" lvl="6" marL="3200400" algn="l">
              <a:lnSpc>
                <a:spcPct val="90000"/>
              </a:lnSpc>
              <a:spcBef>
                <a:spcPts val="400"/>
              </a:spcBef>
              <a:spcAft>
                <a:spcPts val="0"/>
              </a:spcAft>
              <a:buClr>
                <a:schemeClr val="dk1"/>
              </a:buClr>
              <a:buSzPts val="1600"/>
              <a:buChar char="•"/>
              <a:defRPr/>
            </a:lvl7pPr>
            <a:lvl8pPr indent="-330200" lvl="7" marL="3657600" algn="l">
              <a:lnSpc>
                <a:spcPct val="90000"/>
              </a:lnSpc>
              <a:spcBef>
                <a:spcPts val="400"/>
              </a:spcBef>
              <a:spcAft>
                <a:spcPts val="0"/>
              </a:spcAft>
              <a:buClr>
                <a:schemeClr val="dk1"/>
              </a:buClr>
              <a:buSzPts val="1600"/>
              <a:buChar char="•"/>
              <a:defRPr/>
            </a:lvl8pPr>
            <a:lvl9pPr indent="-330200" lvl="8" marL="4114800" algn="l">
              <a:lnSpc>
                <a:spcPct val="90000"/>
              </a:lnSpc>
              <a:spcBef>
                <a:spcPts val="400"/>
              </a:spcBef>
              <a:spcAft>
                <a:spcPts val="0"/>
              </a:spcAft>
              <a:buClr>
                <a:schemeClr val="dk1"/>
              </a:buClr>
              <a:buSzPts val="1600"/>
              <a:buChar char="•"/>
              <a:defRPr/>
            </a:lvl9pPr>
          </a:lstStyle>
          <a:p/>
        </p:txBody>
      </p:sp>
      <p:sp>
        <p:nvSpPr>
          <p:cNvPr id="93" name="Google Shape;93;p17"/>
          <p:cNvSpPr txBox="1"/>
          <p:nvPr>
            <p:ph type="title"/>
          </p:nvPr>
        </p:nvSpPr>
        <p:spPr>
          <a:xfrm>
            <a:off x="628650" y="273844"/>
            <a:ext cx="7886700" cy="738300"/>
          </a:xfrm>
          <a:prstGeom prst="rect">
            <a:avLst/>
          </a:prstGeom>
          <a:noFill/>
          <a:ln>
            <a:noFill/>
          </a:ln>
        </p:spPr>
        <p:txBody>
          <a:bodyPr anchorCtr="0" anchor="t" bIns="39550" lIns="79125" spcFirstLastPara="1" rIns="79125" wrap="square" tIns="39550">
            <a:noAutofit/>
          </a:bodyPr>
          <a:lstStyle>
            <a:lvl1pPr lvl="0" algn="l">
              <a:lnSpc>
                <a:spcPct val="90000"/>
              </a:lnSpc>
              <a:spcBef>
                <a:spcPts val="0"/>
              </a:spcBef>
              <a:spcAft>
                <a:spcPts val="0"/>
              </a:spcAft>
              <a:buClr>
                <a:schemeClr val="dk1"/>
              </a:buClr>
              <a:buSzPts val="16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94" name="Google Shape;94;p17"/>
          <p:cNvSpPr txBox="1"/>
          <p:nvPr>
            <p:ph idx="12" type="sldNum"/>
          </p:nvPr>
        </p:nvSpPr>
        <p:spPr>
          <a:xfrm>
            <a:off x="8020802" y="4919128"/>
            <a:ext cx="682500" cy="196200"/>
          </a:xfrm>
          <a:prstGeom prst="rect">
            <a:avLst/>
          </a:prstGeom>
          <a:noFill/>
          <a:ln>
            <a:noFill/>
          </a:ln>
        </p:spPr>
        <p:txBody>
          <a:bodyPr anchorCtr="0" anchor="ctr" bIns="39550" lIns="39550" spcFirstLastPara="1" rIns="39550" wrap="square" tIns="3955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95" name="Google Shape;95;p17"/>
          <p:cNvSpPr txBox="1"/>
          <p:nvPr>
            <p:ph idx="10" type="dt"/>
          </p:nvPr>
        </p:nvSpPr>
        <p:spPr>
          <a:xfrm>
            <a:off x="6059679" y="4952333"/>
            <a:ext cx="2643600" cy="131100"/>
          </a:xfrm>
          <a:prstGeom prst="rect">
            <a:avLst/>
          </a:prstGeom>
          <a:noFill/>
          <a:ln>
            <a:noFill/>
          </a:ln>
        </p:spPr>
        <p:txBody>
          <a:bodyPr anchorCtr="0" anchor="ctr" bIns="39550" lIns="79125" spcFirstLastPara="1" rIns="79125" wrap="square" tIns="39550">
            <a:noAutofit/>
          </a:bodyPr>
          <a:lstStyle>
            <a:lvl1pPr lvl="0" algn="r">
              <a:lnSpc>
                <a:spcPct val="100000"/>
              </a:lnSpc>
              <a:spcBef>
                <a:spcPts val="0"/>
              </a:spcBef>
              <a:spcAft>
                <a:spcPts val="0"/>
              </a:spcAft>
              <a:buSzPts val="1200"/>
              <a:buNone/>
              <a:defRPr sz="1000">
                <a:solidFill>
                  <a:schemeClr val="dk2"/>
                </a:solidFill>
                <a:latin typeface="Arial"/>
                <a:ea typeface="Arial"/>
                <a:cs typeface="Arial"/>
                <a:sym typeface="Aria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96" name="Google Shape;96;p17"/>
          <p:cNvSpPr txBox="1"/>
          <p:nvPr>
            <p:ph idx="2" type="body"/>
          </p:nvPr>
        </p:nvSpPr>
        <p:spPr>
          <a:xfrm>
            <a:off x="4653116" y="1111661"/>
            <a:ext cx="3862200" cy="3744300"/>
          </a:xfrm>
          <a:prstGeom prst="rect">
            <a:avLst/>
          </a:prstGeom>
          <a:noFill/>
          <a:ln>
            <a:noFill/>
          </a:ln>
        </p:spPr>
        <p:txBody>
          <a:bodyPr anchorCtr="0" anchor="t" bIns="39550" lIns="79125" spcFirstLastPara="1" rIns="79125" wrap="square" tIns="39550">
            <a:noAutofit/>
          </a:bodyPr>
          <a:lstStyle>
            <a:lvl1pPr indent="-361950" lvl="0" marL="457200" marR="0" algn="l">
              <a:lnSpc>
                <a:spcPct val="100000"/>
              </a:lnSpc>
              <a:spcBef>
                <a:spcPts val="600"/>
              </a:spcBef>
              <a:spcAft>
                <a:spcPts val="0"/>
              </a:spcAft>
              <a:buClr>
                <a:schemeClr val="dk1"/>
              </a:buClr>
              <a:buSzPts val="2100"/>
              <a:buFont typeface="Arial"/>
              <a:buChar char="&gt;"/>
              <a:defRPr>
                <a:latin typeface="Arial"/>
                <a:ea typeface="Arial"/>
                <a:cs typeface="Arial"/>
                <a:sym typeface="Arial"/>
              </a:defRPr>
            </a:lvl1pPr>
            <a:lvl2pPr indent="-361950" lvl="1" marL="914400" marR="0" algn="l">
              <a:lnSpc>
                <a:spcPct val="100000"/>
              </a:lnSpc>
              <a:spcBef>
                <a:spcPts val="600"/>
              </a:spcBef>
              <a:spcAft>
                <a:spcPts val="0"/>
              </a:spcAft>
              <a:buClr>
                <a:schemeClr val="dk1"/>
              </a:buClr>
              <a:buSzPts val="2100"/>
              <a:buFont typeface="Noto Sans Symbols"/>
              <a:buChar char="▪"/>
              <a:defRPr>
                <a:latin typeface="Arial"/>
                <a:ea typeface="Arial"/>
                <a:cs typeface="Arial"/>
                <a:sym typeface="Arial"/>
              </a:defRPr>
            </a:lvl2pPr>
            <a:lvl3pPr indent="-336550" lvl="2" marL="1371600" marR="0" algn="l">
              <a:lnSpc>
                <a:spcPct val="100000"/>
              </a:lnSpc>
              <a:spcBef>
                <a:spcPts val="600"/>
              </a:spcBef>
              <a:spcAft>
                <a:spcPts val="0"/>
              </a:spcAft>
              <a:buClr>
                <a:schemeClr val="dk1"/>
              </a:buClr>
              <a:buSzPts val="1700"/>
              <a:buFont typeface="Arial"/>
              <a:buChar char="&gt;"/>
              <a:defRPr>
                <a:latin typeface="Arial"/>
                <a:ea typeface="Arial"/>
                <a:cs typeface="Arial"/>
                <a:sym typeface="Arial"/>
              </a:defRPr>
            </a:lvl3pPr>
            <a:lvl4pPr indent="-330200" lvl="3" marL="1828800" marR="0" algn="l">
              <a:lnSpc>
                <a:spcPct val="100000"/>
              </a:lnSpc>
              <a:spcBef>
                <a:spcPts val="600"/>
              </a:spcBef>
              <a:spcAft>
                <a:spcPts val="0"/>
              </a:spcAft>
              <a:buClr>
                <a:schemeClr val="dk1"/>
              </a:buClr>
              <a:buSzPts val="1600"/>
              <a:buFont typeface="Noto Sans Symbols"/>
              <a:buChar char="▪"/>
              <a:defRPr>
                <a:latin typeface="Arial"/>
                <a:ea typeface="Arial"/>
                <a:cs typeface="Arial"/>
                <a:sym typeface="Arial"/>
              </a:defRPr>
            </a:lvl4pPr>
            <a:lvl5pPr indent="-330200" lvl="4" marL="2286000" marR="0" algn="l">
              <a:lnSpc>
                <a:spcPct val="100000"/>
              </a:lnSpc>
              <a:spcBef>
                <a:spcPts val="600"/>
              </a:spcBef>
              <a:spcAft>
                <a:spcPts val="0"/>
              </a:spcAft>
              <a:buClr>
                <a:schemeClr val="dk1"/>
              </a:buClr>
              <a:buSzPts val="1600"/>
              <a:buFont typeface="Arial"/>
              <a:buChar char="&gt;"/>
              <a:defRPr>
                <a:latin typeface="Arial"/>
                <a:ea typeface="Arial"/>
                <a:cs typeface="Arial"/>
                <a:sym typeface="Arial"/>
              </a:defRPr>
            </a:lvl5pPr>
            <a:lvl6pPr indent="-330200" lvl="5" marL="2743200" algn="l">
              <a:lnSpc>
                <a:spcPct val="90000"/>
              </a:lnSpc>
              <a:spcBef>
                <a:spcPts val="400"/>
              </a:spcBef>
              <a:spcAft>
                <a:spcPts val="0"/>
              </a:spcAft>
              <a:buClr>
                <a:schemeClr val="dk1"/>
              </a:buClr>
              <a:buSzPts val="1600"/>
              <a:buChar char="•"/>
              <a:defRPr/>
            </a:lvl6pPr>
            <a:lvl7pPr indent="-330200" lvl="6" marL="3200400" algn="l">
              <a:lnSpc>
                <a:spcPct val="90000"/>
              </a:lnSpc>
              <a:spcBef>
                <a:spcPts val="400"/>
              </a:spcBef>
              <a:spcAft>
                <a:spcPts val="0"/>
              </a:spcAft>
              <a:buClr>
                <a:schemeClr val="dk1"/>
              </a:buClr>
              <a:buSzPts val="1600"/>
              <a:buChar char="•"/>
              <a:defRPr/>
            </a:lvl7pPr>
            <a:lvl8pPr indent="-330200" lvl="7" marL="3657600" algn="l">
              <a:lnSpc>
                <a:spcPct val="90000"/>
              </a:lnSpc>
              <a:spcBef>
                <a:spcPts val="400"/>
              </a:spcBef>
              <a:spcAft>
                <a:spcPts val="0"/>
              </a:spcAft>
              <a:buClr>
                <a:schemeClr val="dk1"/>
              </a:buClr>
              <a:buSzPts val="1600"/>
              <a:buChar char="•"/>
              <a:defRPr/>
            </a:lvl8pPr>
            <a:lvl9pPr indent="-330200" lvl="8" marL="4114800" algn="l">
              <a:lnSpc>
                <a:spcPct val="90000"/>
              </a:lnSpc>
              <a:spcBef>
                <a:spcPts val="400"/>
              </a:spcBef>
              <a:spcAft>
                <a:spcPts val="0"/>
              </a:spcAft>
              <a:buClr>
                <a:schemeClr val="dk1"/>
              </a:buClr>
              <a:buSzPts val="16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8" name="Google Shape;18;p3"/>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Inhoud">
  <p:cSld name="Titel en Inhoud">
    <p:spTree>
      <p:nvGrpSpPr>
        <p:cNvPr id="21" name="Shape 21"/>
        <p:cNvGrpSpPr/>
        <p:nvPr/>
      </p:nvGrpSpPr>
      <p:grpSpPr>
        <a:xfrm>
          <a:off x="0" y="0"/>
          <a:ext cx="0" cy="0"/>
          <a:chOff x="0" y="0"/>
          <a:chExt cx="0" cy="0"/>
        </a:xfrm>
      </p:grpSpPr>
      <p:sp>
        <p:nvSpPr>
          <p:cNvPr id="22" name="Google Shape;22;p4"/>
          <p:cNvSpPr txBox="1"/>
          <p:nvPr>
            <p:ph idx="1" type="body"/>
          </p:nvPr>
        </p:nvSpPr>
        <p:spPr>
          <a:xfrm>
            <a:off x="457800" y="1132305"/>
            <a:ext cx="7416000" cy="2754000"/>
          </a:xfrm>
          <a:prstGeom prst="rect">
            <a:avLst/>
          </a:prstGeom>
          <a:noFill/>
          <a:ln>
            <a:noFill/>
          </a:ln>
        </p:spPr>
        <p:txBody>
          <a:bodyPr anchorCtr="0" anchor="t" bIns="91425" lIns="91425" spcFirstLastPara="1" rIns="91425" wrap="square" tIns="91425">
            <a:noAutofit/>
          </a:bodyPr>
          <a:lstStyle>
            <a:lvl1pPr indent="-368300" lvl="0" marL="457200" marR="0" algn="l">
              <a:lnSpc>
                <a:spcPct val="100000"/>
              </a:lnSpc>
              <a:spcBef>
                <a:spcPts val="525"/>
              </a:spcBef>
              <a:spcAft>
                <a:spcPts val="0"/>
              </a:spcAft>
              <a:buClr>
                <a:schemeClr val="dk1"/>
              </a:buClr>
              <a:buSzPts val="2200"/>
              <a:buFont typeface="Arial"/>
              <a:buChar char="&gt;"/>
              <a:defRPr>
                <a:latin typeface="Arial"/>
                <a:ea typeface="Arial"/>
                <a:cs typeface="Arial"/>
                <a:sym typeface="Arial"/>
              </a:defRPr>
            </a:lvl1pPr>
            <a:lvl2pPr indent="-368300" lvl="1" marL="914400" marR="0" algn="l">
              <a:lnSpc>
                <a:spcPct val="100000"/>
              </a:lnSpc>
              <a:spcBef>
                <a:spcPts val="525"/>
              </a:spcBef>
              <a:spcAft>
                <a:spcPts val="0"/>
              </a:spcAft>
              <a:buClr>
                <a:srgbClr val="7F7F7F"/>
              </a:buClr>
              <a:buSzPts val="2200"/>
              <a:buFont typeface="Noto Sans Symbols"/>
              <a:buChar char="▪"/>
              <a:defRPr>
                <a:latin typeface="Arial"/>
                <a:ea typeface="Arial"/>
                <a:cs typeface="Arial"/>
                <a:sym typeface="Arial"/>
              </a:defRPr>
            </a:lvl2pPr>
            <a:lvl3pPr indent="-355600" lvl="2" marL="1371600" marR="0" algn="l">
              <a:lnSpc>
                <a:spcPct val="100000"/>
              </a:lnSpc>
              <a:spcBef>
                <a:spcPts val="525"/>
              </a:spcBef>
              <a:spcAft>
                <a:spcPts val="0"/>
              </a:spcAft>
              <a:buClr>
                <a:schemeClr val="dk1"/>
              </a:buClr>
              <a:buSzPts val="2000"/>
              <a:buFont typeface="Arial"/>
              <a:buChar char="&gt;"/>
              <a:defRPr>
                <a:latin typeface="Arial"/>
                <a:ea typeface="Arial"/>
                <a:cs typeface="Arial"/>
                <a:sym typeface="Arial"/>
              </a:defRPr>
            </a:lvl3pPr>
            <a:lvl4pPr indent="-355600" lvl="3" marL="1828800" marR="0" algn="l">
              <a:lnSpc>
                <a:spcPct val="100000"/>
              </a:lnSpc>
              <a:spcBef>
                <a:spcPts val="525"/>
              </a:spcBef>
              <a:spcAft>
                <a:spcPts val="0"/>
              </a:spcAft>
              <a:buClr>
                <a:schemeClr val="dk1"/>
              </a:buClr>
              <a:buSzPts val="2000"/>
              <a:buFont typeface="Noto Sans Symbols"/>
              <a:buChar char="▪"/>
              <a:defRPr>
                <a:latin typeface="Arial"/>
                <a:ea typeface="Arial"/>
                <a:cs typeface="Arial"/>
                <a:sym typeface="Arial"/>
              </a:defRPr>
            </a:lvl4pPr>
            <a:lvl5pPr indent="-355600" lvl="4" marL="2286000" marR="0" algn="l">
              <a:lnSpc>
                <a:spcPct val="100000"/>
              </a:lnSpc>
              <a:spcBef>
                <a:spcPts val="525"/>
              </a:spcBef>
              <a:spcAft>
                <a:spcPts val="0"/>
              </a:spcAft>
              <a:buClr>
                <a:schemeClr val="dk1"/>
              </a:buClr>
              <a:buSzPts val="2000"/>
              <a:buFont typeface="Arial"/>
              <a:buChar char="&gt;"/>
              <a:defRPr>
                <a:latin typeface="Arial"/>
                <a:ea typeface="Arial"/>
                <a:cs typeface="Arial"/>
                <a:sym typeface="Arial"/>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3" name="Google Shape;23;p4"/>
          <p:cNvSpPr txBox="1"/>
          <p:nvPr>
            <p:ph type="title"/>
          </p:nvPr>
        </p:nvSpPr>
        <p:spPr>
          <a:xfrm>
            <a:off x="628651" y="273845"/>
            <a:ext cx="7886700" cy="738264"/>
          </a:xfrm>
          <a:prstGeom prst="rect">
            <a:avLst/>
          </a:prstGeom>
          <a:noFill/>
          <a:ln>
            <a:noFill/>
          </a:ln>
        </p:spPr>
        <p:txBody>
          <a:bodyPr anchorCtr="0" anchor="t" bIns="45700" lIns="91425" spcFirstLastPara="1" rIns="91425" wrap="square" tIns="45700">
            <a:noAutofit/>
          </a:bodyPr>
          <a:lstStyle>
            <a:lvl1pPr lvl="0" algn="l">
              <a:lnSpc>
                <a:spcPct val="102702"/>
              </a:lnSpc>
              <a:spcBef>
                <a:spcPts val="0"/>
              </a:spcBef>
              <a:spcAft>
                <a:spcPts val="0"/>
              </a:spcAft>
              <a:buSzPts val="37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
          <p:cNvSpPr txBox="1"/>
          <p:nvPr>
            <p:ph idx="11" type="ftr"/>
          </p:nvPr>
        </p:nvSpPr>
        <p:spPr>
          <a:xfrm>
            <a:off x="443678" y="4953894"/>
            <a:ext cx="5616000" cy="13269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sz="800">
                <a:solidFill>
                  <a:schemeClr val="lt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2" type="sldNum"/>
          </p:nvPr>
        </p:nvSpPr>
        <p:spPr>
          <a:xfrm>
            <a:off x="8020803" y="4909510"/>
            <a:ext cx="682439" cy="215444"/>
          </a:xfrm>
          <a:prstGeom prst="rect">
            <a:avLst/>
          </a:prstGeom>
          <a:noFill/>
          <a:ln>
            <a:noFill/>
          </a:ln>
        </p:spPr>
        <p:txBody>
          <a:bodyPr anchorCtr="0" anchor="ctr" bIns="45700" lIns="45700" spcFirstLastPara="1" rIns="45700" wrap="square" tIns="45700">
            <a:noAutofit/>
          </a:bodyPr>
          <a:lstStyle>
            <a:lvl1pPr indent="0" lvl="0" marL="0" marR="0" algn="r">
              <a:lnSpc>
                <a:spcPct val="100000"/>
              </a:lnSpc>
              <a:spcBef>
                <a:spcPts val="0"/>
              </a:spcBef>
              <a:spcAft>
                <a:spcPts val="0"/>
              </a:spcAft>
              <a:buClr>
                <a:srgbClr val="000000"/>
              </a:buClr>
              <a:buSzPts val="900"/>
              <a:buFont typeface="Arial"/>
              <a:buNone/>
              <a:defRPr b="0" i="0" sz="8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8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8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8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8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8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8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8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8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6" name="Google Shape;26;p4"/>
          <p:cNvSpPr txBox="1"/>
          <p:nvPr>
            <p:ph idx="10" type="dt"/>
          </p:nvPr>
        </p:nvSpPr>
        <p:spPr>
          <a:xfrm>
            <a:off x="6059679" y="4952333"/>
            <a:ext cx="2643561" cy="13104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800">
                <a:solidFill>
                  <a:schemeClr val="lt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eldia">
  <p:cSld name="1_Titeldia">
    <p:spTree>
      <p:nvGrpSpPr>
        <p:cNvPr id="27" name="Shape 27"/>
        <p:cNvGrpSpPr/>
        <p:nvPr/>
      </p:nvGrpSpPr>
      <p:grpSpPr>
        <a:xfrm>
          <a:off x="0" y="0"/>
          <a:ext cx="0" cy="0"/>
          <a:chOff x="0" y="0"/>
          <a:chExt cx="0" cy="0"/>
        </a:xfrm>
      </p:grpSpPr>
      <p:grpSp>
        <p:nvGrpSpPr>
          <p:cNvPr id="28" name="Google Shape;28;p5"/>
          <p:cNvGrpSpPr/>
          <p:nvPr/>
        </p:nvGrpSpPr>
        <p:grpSpPr>
          <a:xfrm>
            <a:off x="288000" y="216000"/>
            <a:ext cx="8553600" cy="4699125"/>
            <a:chOff x="288000" y="288000"/>
            <a:chExt cx="8553600" cy="6265500"/>
          </a:xfrm>
        </p:grpSpPr>
        <p:sp>
          <p:nvSpPr>
            <p:cNvPr id="29" name="Google Shape;29;p5"/>
            <p:cNvSpPr/>
            <p:nvPr/>
          </p:nvSpPr>
          <p:spPr>
            <a:xfrm>
              <a:off x="288000" y="288000"/>
              <a:ext cx="6768000" cy="6265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0" name="Google Shape;30;p5"/>
            <p:cNvSpPr/>
            <p:nvPr/>
          </p:nvSpPr>
          <p:spPr>
            <a:xfrm>
              <a:off x="7056000" y="288000"/>
              <a:ext cx="1785600" cy="6264000"/>
            </a:xfrm>
            <a:prstGeom prst="rtTriangl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sp>
        <p:nvSpPr>
          <p:cNvPr id="31" name="Google Shape;31;p5"/>
          <p:cNvSpPr txBox="1"/>
          <p:nvPr>
            <p:ph type="ctrTitle"/>
          </p:nvPr>
        </p:nvSpPr>
        <p:spPr>
          <a:xfrm>
            <a:off x="576000" y="1890000"/>
            <a:ext cx="7070100" cy="1184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5400"/>
              <a:buNone/>
              <a:defRPr i="0" sz="5400" u="none" cap="none" strike="noStrike">
                <a:solidFill>
                  <a:schemeClr val="dk1"/>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2" name="Google Shape;32;p5"/>
          <p:cNvSpPr txBox="1"/>
          <p:nvPr>
            <p:ph idx="1" type="subTitle"/>
          </p:nvPr>
        </p:nvSpPr>
        <p:spPr>
          <a:xfrm>
            <a:off x="588600" y="3131025"/>
            <a:ext cx="7070100" cy="790200"/>
          </a:xfrm>
          <a:prstGeom prst="rect">
            <a:avLst/>
          </a:prstGeom>
          <a:noFill/>
          <a:ln>
            <a:noFill/>
          </a:ln>
        </p:spPr>
        <p:txBody>
          <a:bodyPr anchorCtr="0" anchor="t" bIns="91425" lIns="91425" spcFirstLastPara="1" rIns="91425" wrap="square" tIns="91425">
            <a:noAutofit/>
          </a:bodyPr>
          <a:lstStyle>
            <a:lvl1pPr lvl="0" marR="0" algn="l">
              <a:lnSpc>
                <a:spcPct val="111392"/>
              </a:lnSpc>
              <a:spcBef>
                <a:spcPts val="300"/>
              </a:spcBef>
              <a:spcAft>
                <a:spcPts val="0"/>
              </a:spcAft>
              <a:buClr>
                <a:schemeClr val="dk1"/>
              </a:buClr>
              <a:buSzPts val="1422"/>
              <a:buNone/>
              <a:defRPr i="0" sz="1580" u="none" cap="none" strike="noStrike">
                <a:solidFill>
                  <a:schemeClr val="dk1"/>
                </a:solidFill>
              </a:defRPr>
            </a:lvl1pPr>
            <a:lvl2pPr lvl="1" marR="0" algn="ctr">
              <a:lnSpc>
                <a:spcPct val="90000"/>
              </a:lnSpc>
              <a:spcBef>
                <a:spcPts val="300"/>
              </a:spcBef>
              <a:spcAft>
                <a:spcPts val="0"/>
              </a:spcAft>
              <a:buClr>
                <a:srgbClr val="7F7F7F"/>
              </a:buClr>
              <a:buSzPts val="1400"/>
              <a:buNone/>
              <a:defRPr i="0" sz="2000" u="none" cap="none" strike="noStrike">
                <a:solidFill>
                  <a:srgbClr val="7F7F7F"/>
                </a:solidFill>
              </a:defRPr>
            </a:lvl2pPr>
            <a:lvl3pPr lvl="2" marR="0" algn="ctr">
              <a:lnSpc>
                <a:spcPct val="90000"/>
              </a:lnSpc>
              <a:spcBef>
                <a:spcPts val="300"/>
              </a:spcBef>
              <a:spcAft>
                <a:spcPts val="0"/>
              </a:spcAft>
              <a:buClr>
                <a:schemeClr val="dk1"/>
              </a:buClr>
              <a:buSzPts val="1620"/>
              <a:buNone/>
              <a:defRPr i="0" sz="1800" u="none" cap="none" strike="noStrike">
                <a:solidFill>
                  <a:schemeClr val="dk1"/>
                </a:solidFill>
              </a:defRPr>
            </a:lvl3pPr>
            <a:lvl4pPr lvl="3" marR="0" algn="ctr">
              <a:lnSpc>
                <a:spcPct val="90000"/>
              </a:lnSpc>
              <a:spcBef>
                <a:spcPts val="300"/>
              </a:spcBef>
              <a:spcAft>
                <a:spcPts val="0"/>
              </a:spcAft>
              <a:buClr>
                <a:schemeClr val="dk1"/>
              </a:buClr>
              <a:buSzPts val="1200"/>
              <a:buNone/>
              <a:defRPr i="0" sz="1600" u="none" cap="none" strike="noStrike">
                <a:solidFill>
                  <a:schemeClr val="dk1"/>
                </a:solidFill>
              </a:defRPr>
            </a:lvl4pPr>
            <a:lvl5pPr lvl="4" marR="0" algn="ctr">
              <a:lnSpc>
                <a:spcPct val="90000"/>
              </a:lnSpc>
              <a:spcBef>
                <a:spcPts val="300"/>
              </a:spcBef>
              <a:spcAft>
                <a:spcPts val="0"/>
              </a:spcAft>
              <a:buClr>
                <a:schemeClr val="dk1"/>
              </a:buClr>
              <a:buSzPts val="1440"/>
              <a:buNone/>
              <a:defRPr i="0" sz="1600" u="none" cap="none" strike="noStrike">
                <a:solidFill>
                  <a:schemeClr val="dk1"/>
                </a:solidFill>
              </a:defRPr>
            </a:lvl5pPr>
            <a:lvl6pPr lvl="5" marR="0" algn="ctr">
              <a:lnSpc>
                <a:spcPct val="90000"/>
              </a:lnSpc>
              <a:spcBef>
                <a:spcPts val="500"/>
              </a:spcBef>
              <a:spcAft>
                <a:spcPts val="0"/>
              </a:spcAft>
              <a:buClr>
                <a:schemeClr val="dk1"/>
              </a:buClr>
              <a:buSzPts val="1600"/>
              <a:buNone/>
              <a:defRPr i="0" sz="1600" u="none" cap="none" strike="noStrike">
                <a:solidFill>
                  <a:schemeClr val="dk1"/>
                </a:solidFill>
              </a:defRPr>
            </a:lvl6pPr>
            <a:lvl7pPr lvl="6" marR="0" algn="ctr">
              <a:lnSpc>
                <a:spcPct val="90000"/>
              </a:lnSpc>
              <a:spcBef>
                <a:spcPts val="500"/>
              </a:spcBef>
              <a:spcAft>
                <a:spcPts val="0"/>
              </a:spcAft>
              <a:buClr>
                <a:schemeClr val="dk1"/>
              </a:buClr>
              <a:buSzPts val="1600"/>
              <a:buNone/>
              <a:defRPr i="0" sz="1600" u="none" cap="none" strike="noStrike">
                <a:solidFill>
                  <a:schemeClr val="dk1"/>
                </a:solidFill>
              </a:defRPr>
            </a:lvl7pPr>
            <a:lvl8pPr lvl="7" marR="0" algn="ctr">
              <a:lnSpc>
                <a:spcPct val="90000"/>
              </a:lnSpc>
              <a:spcBef>
                <a:spcPts val="500"/>
              </a:spcBef>
              <a:spcAft>
                <a:spcPts val="0"/>
              </a:spcAft>
              <a:buClr>
                <a:schemeClr val="dk1"/>
              </a:buClr>
              <a:buSzPts val="1600"/>
              <a:buNone/>
              <a:defRPr i="0" sz="1600" u="none" cap="none" strike="noStrike">
                <a:solidFill>
                  <a:schemeClr val="dk1"/>
                </a:solidFill>
              </a:defRPr>
            </a:lvl8pPr>
            <a:lvl9pPr lvl="8" marR="0" algn="ctr">
              <a:lnSpc>
                <a:spcPct val="90000"/>
              </a:lnSpc>
              <a:spcBef>
                <a:spcPts val="500"/>
              </a:spcBef>
              <a:spcAft>
                <a:spcPts val="0"/>
              </a:spcAft>
              <a:buClr>
                <a:schemeClr val="dk1"/>
              </a:buClr>
              <a:buSzPts val="1600"/>
              <a:buNone/>
              <a:defRPr i="0" sz="1600" u="none" cap="none" strike="noStrike">
                <a:solidFill>
                  <a:schemeClr val="dk1"/>
                </a:solidFill>
              </a:defRPr>
            </a:lvl9pPr>
          </a:lstStyle>
          <a:p/>
        </p:txBody>
      </p:sp>
      <p:sp>
        <p:nvSpPr>
          <p:cNvPr id="33" name="Google Shape;33;p5"/>
          <p:cNvSpPr txBox="1"/>
          <p:nvPr>
            <p:ph idx="2" type="body"/>
          </p:nvPr>
        </p:nvSpPr>
        <p:spPr>
          <a:xfrm>
            <a:off x="504001" y="3786629"/>
            <a:ext cx="4773300" cy="264600"/>
          </a:xfrm>
          <a:prstGeom prst="rect">
            <a:avLst/>
          </a:prstGeom>
          <a:noFill/>
          <a:ln>
            <a:noFill/>
          </a:ln>
        </p:spPr>
        <p:txBody>
          <a:bodyPr anchorCtr="0" anchor="t" bIns="91425" lIns="91425" spcFirstLastPara="1" rIns="91425" wrap="square" tIns="91425">
            <a:noAutofit/>
          </a:bodyPr>
          <a:lstStyle>
            <a:lvl1pPr indent="-228600" lvl="0" marL="457200" marR="0" algn="l">
              <a:lnSpc>
                <a:spcPct val="90000"/>
              </a:lnSpc>
              <a:spcBef>
                <a:spcPts val="300"/>
              </a:spcBef>
              <a:spcAft>
                <a:spcPts val="0"/>
              </a:spcAft>
              <a:buClr>
                <a:schemeClr val="dk1"/>
              </a:buClr>
              <a:buSzPts val="1530"/>
              <a:buNone/>
              <a:defRPr i="0" sz="1700" u="none" cap="none" strike="noStrike">
                <a:solidFill>
                  <a:schemeClr val="dk1"/>
                </a:solidFill>
              </a:defRPr>
            </a:lvl1pPr>
            <a:lvl2pPr indent="-326390" lvl="1" marL="914400" marR="0" algn="l">
              <a:lnSpc>
                <a:spcPct val="90000"/>
              </a:lnSpc>
              <a:spcBef>
                <a:spcPts val="300"/>
              </a:spcBef>
              <a:spcAft>
                <a:spcPts val="0"/>
              </a:spcAft>
              <a:buClr>
                <a:srgbClr val="7F7F7F"/>
              </a:buClr>
              <a:buSzPts val="1540"/>
              <a:buChar char="•"/>
              <a:defRPr i="0" sz="2200" u="none" cap="none" strike="noStrike">
                <a:solidFill>
                  <a:srgbClr val="7F7F7F"/>
                </a:solidFill>
              </a:defRPr>
            </a:lvl2pPr>
            <a:lvl3pPr indent="-342900" lvl="2" marL="1371600" marR="0" algn="l">
              <a:lnSpc>
                <a:spcPct val="90000"/>
              </a:lnSpc>
              <a:spcBef>
                <a:spcPts val="300"/>
              </a:spcBef>
              <a:spcAft>
                <a:spcPts val="0"/>
              </a:spcAft>
              <a:buClr>
                <a:schemeClr val="dk1"/>
              </a:buClr>
              <a:buSzPts val="1800"/>
              <a:buChar char="•"/>
              <a:defRPr i="0" sz="2000" u="none" cap="none" strike="noStrike">
                <a:solidFill>
                  <a:schemeClr val="dk1"/>
                </a:solidFill>
              </a:defRPr>
            </a:lvl3pPr>
            <a:lvl4pPr indent="-323850" lvl="3" marL="1828800" marR="0" algn="l">
              <a:lnSpc>
                <a:spcPct val="90000"/>
              </a:lnSpc>
              <a:spcBef>
                <a:spcPts val="300"/>
              </a:spcBef>
              <a:spcAft>
                <a:spcPts val="0"/>
              </a:spcAft>
              <a:buClr>
                <a:schemeClr val="dk1"/>
              </a:buClr>
              <a:buSzPts val="1500"/>
              <a:buChar char="•"/>
              <a:defRPr i="0" sz="2000" u="none" cap="none" strike="noStrike">
                <a:solidFill>
                  <a:schemeClr val="dk1"/>
                </a:solidFill>
              </a:defRPr>
            </a:lvl4pPr>
            <a:lvl5pPr indent="-342900" lvl="4" marL="2286000" marR="0" algn="l">
              <a:lnSpc>
                <a:spcPct val="90000"/>
              </a:lnSpc>
              <a:spcBef>
                <a:spcPts val="300"/>
              </a:spcBef>
              <a:spcAft>
                <a:spcPts val="0"/>
              </a:spcAft>
              <a:buClr>
                <a:schemeClr val="dk1"/>
              </a:buClr>
              <a:buSzPts val="1800"/>
              <a:buChar char="•"/>
              <a:defRPr i="0" sz="2000" u="none" cap="none" strike="noStrike">
                <a:solidFill>
                  <a:schemeClr val="dk1"/>
                </a:solidFill>
              </a:defRPr>
            </a:lvl5pPr>
            <a:lvl6pPr indent="-342900" lvl="5" marL="2743200" marR="0" algn="l">
              <a:lnSpc>
                <a:spcPct val="90000"/>
              </a:lnSpc>
              <a:spcBef>
                <a:spcPts val="500"/>
              </a:spcBef>
              <a:spcAft>
                <a:spcPts val="0"/>
              </a:spcAft>
              <a:buClr>
                <a:schemeClr val="dk1"/>
              </a:buClr>
              <a:buSzPts val="1800"/>
              <a:buChar char="•"/>
              <a:defRPr i="0" sz="1800" u="none" cap="none" strike="noStrike">
                <a:solidFill>
                  <a:schemeClr val="dk1"/>
                </a:solidFill>
              </a:defRPr>
            </a:lvl6pPr>
            <a:lvl7pPr indent="-342900" lvl="6" marL="3200400" marR="0" algn="l">
              <a:lnSpc>
                <a:spcPct val="90000"/>
              </a:lnSpc>
              <a:spcBef>
                <a:spcPts val="500"/>
              </a:spcBef>
              <a:spcAft>
                <a:spcPts val="0"/>
              </a:spcAft>
              <a:buClr>
                <a:schemeClr val="dk1"/>
              </a:buClr>
              <a:buSzPts val="1800"/>
              <a:buChar char="•"/>
              <a:defRPr i="0" sz="1800" u="none" cap="none" strike="noStrike">
                <a:solidFill>
                  <a:schemeClr val="dk1"/>
                </a:solidFill>
              </a:defRPr>
            </a:lvl7pPr>
            <a:lvl8pPr indent="-342900" lvl="7" marL="3657600" marR="0" algn="l">
              <a:lnSpc>
                <a:spcPct val="90000"/>
              </a:lnSpc>
              <a:spcBef>
                <a:spcPts val="500"/>
              </a:spcBef>
              <a:spcAft>
                <a:spcPts val="0"/>
              </a:spcAft>
              <a:buClr>
                <a:schemeClr val="dk1"/>
              </a:buClr>
              <a:buSzPts val="1800"/>
              <a:buChar char="•"/>
              <a:defRPr i="0" sz="1800" u="none" cap="none" strike="noStrike">
                <a:solidFill>
                  <a:schemeClr val="dk1"/>
                </a:solidFill>
              </a:defRPr>
            </a:lvl8pPr>
            <a:lvl9pPr indent="-342900" lvl="8" marL="4114800" marR="0" algn="l">
              <a:lnSpc>
                <a:spcPct val="90000"/>
              </a:lnSpc>
              <a:spcBef>
                <a:spcPts val="500"/>
              </a:spcBef>
              <a:spcAft>
                <a:spcPts val="0"/>
              </a:spcAft>
              <a:buClr>
                <a:schemeClr val="dk1"/>
              </a:buClr>
              <a:buSzPts val="1800"/>
              <a:buChar char="•"/>
              <a:defRPr i="0" sz="1800" u="none" cap="none" strike="noStrike">
                <a:solidFill>
                  <a:schemeClr val="dk1"/>
                </a:solidFill>
              </a:defRPr>
            </a:lvl9pPr>
          </a:lstStyle>
          <a:p/>
        </p:txBody>
      </p:sp>
      <p:pic>
        <p:nvPicPr>
          <p:cNvPr id="34" name="Google Shape;34;p5"/>
          <p:cNvPicPr preferRelativeResize="0"/>
          <p:nvPr/>
        </p:nvPicPr>
        <p:blipFill rotWithShape="1">
          <a:blip r:embed="rId2">
            <a:alphaModFix/>
          </a:blip>
          <a:srcRect b="0" l="0" r="0" t="0"/>
          <a:stretch/>
        </p:blipFill>
        <p:spPr>
          <a:xfrm>
            <a:off x="576000" y="432000"/>
            <a:ext cx="1851225" cy="540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1">
  <p:cSld name="Leeg_1">
    <p:spTree>
      <p:nvGrpSpPr>
        <p:cNvPr id="35" name="Shape 35"/>
        <p:cNvGrpSpPr/>
        <p:nvPr/>
      </p:nvGrpSpPr>
      <p:grpSpPr>
        <a:xfrm>
          <a:off x="0" y="0"/>
          <a:ext cx="0" cy="0"/>
          <a:chOff x="0" y="0"/>
          <a:chExt cx="0" cy="0"/>
        </a:xfrm>
      </p:grpSpPr>
      <p:sp>
        <p:nvSpPr>
          <p:cNvPr id="36" name="Google Shape;36;p6"/>
          <p:cNvSpPr txBox="1"/>
          <p:nvPr>
            <p:ph idx="12" type="sldNum"/>
          </p:nvPr>
        </p:nvSpPr>
        <p:spPr>
          <a:xfrm>
            <a:off x="6876014" y="4752000"/>
            <a:ext cx="21417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r>
              <a:rPr lang="en-US"/>
              <a:t>26/03/17 </a:t>
            </a:r>
            <a:r>
              <a:rPr b="1" lang="en-US"/>
              <a:t>│</a:t>
            </a:r>
            <a:fld id="{00000000-1234-1234-1234-123412341234}" type="slidenum">
              <a:rPr lang="en-US"/>
              <a:t>‹#›</a:t>
            </a:fld>
            <a:endParaRPr/>
          </a:p>
        </p:txBody>
      </p:sp>
      <p:sp>
        <p:nvSpPr>
          <p:cNvPr id="37" name="Google Shape;37;p6"/>
          <p:cNvSpPr txBox="1"/>
          <p:nvPr>
            <p:ph type="title"/>
          </p:nvPr>
        </p:nvSpPr>
        <p:spPr>
          <a:xfrm>
            <a:off x="457800" y="262200"/>
            <a:ext cx="7416000" cy="837000"/>
          </a:xfrm>
          <a:prstGeom prst="rect">
            <a:avLst/>
          </a:prstGeom>
          <a:noFill/>
          <a:ln>
            <a:noFill/>
          </a:ln>
        </p:spPr>
        <p:txBody>
          <a:bodyPr anchorCtr="0" anchor="t" bIns="91425" lIns="91425" spcFirstLastPara="1" rIns="91425" wrap="square" tIns="91425">
            <a:noAutofit/>
          </a:bodyPr>
          <a:lstStyle>
            <a:lvl1pPr lvl="0" marR="0" algn="l">
              <a:lnSpc>
                <a:spcPct val="102702"/>
              </a:lnSpc>
              <a:spcBef>
                <a:spcPts val="0"/>
              </a:spcBef>
              <a:spcAft>
                <a:spcPts val="0"/>
              </a:spcAft>
              <a:buClr>
                <a:schemeClr val="dk1"/>
              </a:buClr>
              <a:buSzPts val="3700"/>
              <a:buNone/>
              <a:defRPr i="0" sz="3700" u="none" cap="none" strike="noStrike">
                <a:solidFill>
                  <a:schemeClr val="dk1"/>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8" name="Google Shape;38;p6"/>
          <p:cNvSpPr txBox="1"/>
          <p:nvPr>
            <p:ph idx="1" type="body"/>
          </p:nvPr>
        </p:nvSpPr>
        <p:spPr>
          <a:xfrm>
            <a:off x="384725" y="1099200"/>
            <a:ext cx="7416000" cy="2754000"/>
          </a:xfrm>
          <a:prstGeom prst="rect">
            <a:avLst/>
          </a:prstGeom>
          <a:noFill/>
          <a:ln>
            <a:noFill/>
          </a:ln>
        </p:spPr>
        <p:txBody>
          <a:bodyPr anchorCtr="0" anchor="t" bIns="91425" lIns="91425" spcFirstLastPara="1" rIns="91425" wrap="square" tIns="91425">
            <a:noAutofit/>
          </a:bodyPr>
          <a:lstStyle>
            <a:lvl1pPr indent="-354330" lvl="0" marL="457200" marR="0" algn="l">
              <a:lnSpc>
                <a:spcPct val="90000"/>
              </a:lnSpc>
              <a:spcBef>
                <a:spcPts val="300"/>
              </a:spcBef>
              <a:spcAft>
                <a:spcPts val="0"/>
              </a:spcAft>
              <a:buClr>
                <a:schemeClr val="dk1"/>
              </a:buClr>
              <a:buSzPts val="1980"/>
              <a:buChar char="•"/>
              <a:defRPr i="0" sz="2200" u="none" cap="none" strike="noStrike">
                <a:solidFill>
                  <a:schemeClr val="dk1"/>
                </a:solidFill>
              </a:defRPr>
            </a:lvl1pPr>
            <a:lvl2pPr indent="-333375" lvl="1" marL="914400" marR="0" algn="l">
              <a:lnSpc>
                <a:spcPct val="90000"/>
              </a:lnSpc>
              <a:spcBef>
                <a:spcPts val="300"/>
              </a:spcBef>
              <a:spcAft>
                <a:spcPts val="0"/>
              </a:spcAft>
              <a:buClr>
                <a:srgbClr val="7F7F7F"/>
              </a:buClr>
              <a:buSzPts val="1650"/>
              <a:buChar char="•"/>
              <a:defRPr i="0" sz="2200" u="none" cap="none" strike="noStrike">
                <a:solidFill>
                  <a:srgbClr val="7F7F7F"/>
                </a:solidFill>
              </a:defRPr>
            </a:lvl2pPr>
            <a:lvl3pPr indent="-336550" lvl="2" marL="1371600" marR="0" algn="l">
              <a:lnSpc>
                <a:spcPct val="90000"/>
              </a:lnSpc>
              <a:spcBef>
                <a:spcPts val="300"/>
              </a:spcBef>
              <a:spcAft>
                <a:spcPts val="0"/>
              </a:spcAft>
              <a:buClr>
                <a:schemeClr val="dk1"/>
              </a:buClr>
              <a:buSzPts val="1700"/>
              <a:buChar char="•"/>
              <a:defRPr i="0" sz="2000" u="none" cap="none" strike="noStrike">
                <a:solidFill>
                  <a:schemeClr val="dk1"/>
                </a:solidFill>
              </a:defRPr>
            </a:lvl3pPr>
            <a:lvl4pPr indent="-323850" lvl="3" marL="1828800" marR="0" algn="l">
              <a:lnSpc>
                <a:spcPct val="90000"/>
              </a:lnSpc>
              <a:spcBef>
                <a:spcPts val="300"/>
              </a:spcBef>
              <a:spcAft>
                <a:spcPts val="0"/>
              </a:spcAft>
              <a:buClr>
                <a:schemeClr val="dk1"/>
              </a:buClr>
              <a:buSzPts val="1500"/>
              <a:buChar char="•"/>
              <a:defRPr i="0" sz="2000" u="none" cap="none" strike="noStrike">
                <a:solidFill>
                  <a:schemeClr val="dk1"/>
                </a:solidFill>
              </a:defRPr>
            </a:lvl4pPr>
            <a:lvl5pPr indent="-342900" lvl="4" marL="2286000" marR="0" algn="l">
              <a:lnSpc>
                <a:spcPct val="90000"/>
              </a:lnSpc>
              <a:spcBef>
                <a:spcPts val="300"/>
              </a:spcBef>
              <a:spcAft>
                <a:spcPts val="0"/>
              </a:spcAft>
              <a:buClr>
                <a:schemeClr val="dk1"/>
              </a:buClr>
              <a:buSzPts val="1800"/>
              <a:buChar char="•"/>
              <a:defRPr i="0" sz="2000" u="none" cap="none" strike="noStrike">
                <a:solidFill>
                  <a:schemeClr val="dk1"/>
                </a:solidFill>
              </a:defRPr>
            </a:lvl5pPr>
            <a:lvl6pPr indent="-342900" lvl="5" marL="2743200" marR="0" algn="l">
              <a:lnSpc>
                <a:spcPct val="90000"/>
              </a:lnSpc>
              <a:spcBef>
                <a:spcPts val="500"/>
              </a:spcBef>
              <a:spcAft>
                <a:spcPts val="0"/>
              </a:spcAft>
              <a:buClr>
                <a:schemeClr val="dk1"/>
              </a:buClr>
              <a:buSzPts val="1800"/>
              <a:buChar char="•"/>
              <a:defRPr i="0" sz="1800" u="none" cap="none" strike="noStrike">
                <a:solidFill>
                  <a:schemeClr val="dk1"/>
                </a:solidFill>
              </a:defRPr>
            </a:lvl6pPr>
            <a:lvl7pPr indent="-342900" lvl="6" marL="3200400" marR="0" algn="l">
              <a:lnSpc>
                <a:spcPct val="90000"/>
              </a:lnSpc>
              <a:spcBef>
                <a:spcPts val="500"/>
              </a:spcBef>
              <a:spcAft>
                <a:spcPts val="0"/>
              </a:spcAft>
              <a:buClr>
                <a:schemeClr val="dk1"/>
              </a:buClr>
              <a:buSzPts val="1800"/>
              <a:buChar char="•"/>
              <a:defRPr i="0" sz="1800" u="none" cap="none" strike="noStrike">
                <a:solidFill>
                  <a:schemeClr val="dk1"/>
                </a:solidFill>
              </a:defRPr>
            </a:lvl7pPr>
            <a:lvl8pPr indent="-342900" lvl="7" marL="3657600" marR="0" algn="l">
              <a:lnSpc>
                <a:spcPct val="90000"/>
              </a:lnSpc>
              <a:spcBef>
                <a:spcPts val="500"/>
              </a:spcBef>
              <a:spcAft>
                <a:spcPts val="0"/>
              </a:spcAft>
              <a:buClr>
                <a:schemeClr val="dk1"/>
              </a:buClr>
              <a:buSzPts val="1800"/>
              <a:buChar char="•"/>
              <a:defRPr i="0" sz="1800" u="none" cap="none" strike="noStrike">
                <a:solidFill>
                  <a:schemeClr val="dk1"/>
                </a:solidFill>
              </a:defRPr>
            </a:lvl8pPr>
            <a:lvl9pPr indent="-342900" lvl="8" marL="4114800" marR="0" algn="l">
              <a:lnSpc>
                <a:spcPct val="90000"/>
              </a:lnSpc>
              <a:spcBef>
                <a:spcPts val="500"/>
              </a:spcBef>
              <a:spcAft>
                <a:spcPts val="0"/>
              </a:spcAft>
              <a:buClr>
                <a:schemeClr val="dk1"/>
              </a:buClr>
              <a:buSzPts val="1800"/>
              <a:buChar char="•"/>
              <a:defRPr i="0" sz="1800" u="none" cap="none" strike="noStrike">
                <a:solidFill>
                  <a:schemeClr val="dk1"/>
                </a:solidFill>
              </a:defRPr>
            </a:lvl9pPr>
          </a:lstStyle>
          <a:p/>
        </p:txBody>
      </p:sp>
      <p:pic>
        <p:nvPicPr>
          <p:cNvPr id="39" name="Google Shape;39;p6"/>
          <p:cNvPicPr preferRelativeResize="0"/>
          <p:nvPr/>
        </p:nvPicPr>
        <p:blipFill rotWithShape="1">
          <a:blip r:embed="rId2">
            <a:alphaModFix/>
          </a:blip>
          <a:srcRect b="0" l="0" r="0" t="0"/>
          <a:stretch/>
        </p:blipFill>
        <p:spPr>
          <a:xfrm>
            <a:off x="648000" y="4392900"/>
            <a:ext cx="1377000" cy="535733"/>
          </a:xfrm>
          <a:prstGeom prst="rect">
            <a:avLst/>
          </a:prstGeom>
          <a:noFill/>
          <a:ln>
            <a:noFill/>
          </a:ln>
        </p:spPr>
      </p:pic>
      <p:sp>
        <p:nvSpPr>
          <p:cNvPr id="40" name="Google Shape;40;p6"/>
          <p:cNvSpPr/>
          <p:nvPr/>
        </p:nvSpPr>
        <p:spPr>
          <a:xfrm>
            <a:off x="0" y="0"/>
            <a:ext cx="288000" cy="5143500"/>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eeg" type="blank">
  <p:cSld name="BLANK">
    <p:spTree>
      <p:nvGrpSpPr>
        <p:cNvPr id="41" name="Shape 41"/>
        <p:cNvGrpSpPr/>
        <p:nvPr/>
      </p:nvGrpSpPr>
      <p:grpSpPr>
        <a:xfrm>
          <a:off x="0" y="0"/>
          <a:ext cx="0" cy="0"/>
          <a:chOff x="0" y="0"/>
          <a:chExt cx="0" cy="0"/>
        </a:xfrm>
      </p:grpSpPr>
      <p:sp>
        <p:nvSpPr>
          <p:cNvPr id="42" name="Google Shape;42;p7"/>
          <p:cNvSpPr/>
          <p:nvPr/>
        </p:nvSpPr>
        <p:spPr>
          <a:xfrm>
            <a:off x="0" y="0"/>
            <a:ext cx="288000" cy="5143500"/>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eeg">
  <p:cSld name="2_Leeg">
    <p:spTree>
      <p:nvGrpSpPr>
        <p:cNvPr id="43" name="Shape 43"/>
        <p:cNvGrpSpPr/>
        <p:nvPr/>
      </p:nvGrpSpPr>
      <p:grpSpPr>
        <a:xfrm>
          <a:off x="0" y="0"/>
          <a:ext cx="0" cy="0"/>
          <a:chOff x="0" y="0"/>
          <a:chExt cx="0" cy="0"/>
        </a:xfrm>
      </p:grpSpPr>
      <p:sp>
        <p:nvSpPr>
          <p:cNvPr id="44" name="Google Shape;44;p8"/>
          <p:cNvSpPr txBox="1"/>
          <p:nvPr>
            <p:ph idx="12" type="sldNum"/>
          </p:nvPr>
        </p:nvSpPr>
        <p:spPr>
          <a:xfrm>
            <a:off x="6876014" y="4752000"/>
            <a:ext cx="21417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r>
              <a:rPr lang="en-US"/>
              <a:t>26/03/17 </a:t>
            </a:r>
            <a:r>
              <a:rPr b="1" lang="en-US"/>
              <a:t>│</a:t>
            </a:r>
            <a:fld id="{00000000-1234-1234-1234-123412341234}" type="slidenum">
              <a:rPr lang="en-US"/>
              <a:t>‹#›</a:t>
            </a:fld>
            <a:endParaRPr/>
          </a:p>
        </p:txBody>
      </p:sp>
      <p:sp>
        <p:nvSpPr>
          <p:cNvPr id="45" name="Google Shape;45;p8"/>
          <p:cNvSpPr txBox="1"/>
          <p:nvPr>
            <p:ph type="title"/>
          </p:nvPr>
        </p:nvSpPr>
        <p:spPr>
          <a:xfrm>
            <a:off x="457800" y="262200"/>
            <a:ext cx="7416000" cy="837000"/>
          </a:xfrm>
          <a:prstGeom prst="rect">
            <a:avLst/>
          </a:prstGeom>
          <a:noFill/>
          <a:ln>
            <a:noFill/>
          </a:ln>
        </p:spPr>
        <p:txBody>
          <a:bodyPr anchorCtr="0" anchor="t" bIns="91425" lIns="91425" spcFirstLastPara="1" rIns="91425" wrap="square" tIns="91425">
            <a:noAutofit/>
          </a:bodyPr>
          <a:lstStyle>
            <a:lvl1pPr lvl="0" marR="0" algn="l">
              <a:lnSpc>
                <a:spcPct val="102702"/>
              </a:lnSpc>
              <a:spcBef>
                <a:spcPts val="0"/>
              </a:spcBef>
              <a:spcAft>
                <a:spcPts val="0"/>
              </a:spcAft>
              <a:buClr>
                <a:schemeClr val="dk1"/>
              </a:buClr>
              <a:buSzPts val="3700"/>
              <a:buNone/>
              <a:defRPr i="0" sz="3700" u="none" cap="none" strike="noStrike">
                <a:solidFill>
                  <a:schemeClr val="dk1"/>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6" name="Google Shape;46;p8"/>
          <p:cNvSpPr txBox="1"/>
          <p:nvPr>
            <p:ph idx="1" type="body"/>
          </p:nvPr>
        </p:nvSpPr>
        <p:spPr>
          <a:xfrm>
            <a:off x="540000" y="1436400"/>
            <a:ext cx="8064000" cy="2754000"/>
          </a:xfrm>
          <a:prstGeom prst="rect">
            <a:avLst/>
          </a:prstGeom>
          <a:noFill/>
          <a:ln>
            <a:noFill/>
          </a:ln>
        </p:spPr>
        <p:txBody>
          <a:bodyPr anchorCtr="0" anchor="t" bIns="91425" lIns="91425" spcFirstLastPara="1" rIns="91425" wrap="square" tIns="91425">
            <a:noAutofit/>
          </a:bodyPr>
          <a:lstStyle>
            <a:lvl1pPr indent="-354330" lvl="0" marL="457200" marR="0" algn="l">
              <a:lnSpc>
                <a:spcPct val="90000"/>
              </a:lnSpc>
              <a:spcBef>
                <a:spcPts val="300"/>
              </a:spcBef>
              <a:spcAft>
                <a:spcPts val="0"/>
              </a:spcAft>
              <a:buClr>
                <a:schemeClr val="dk1"/>
              </a:buClr>
              <a:buSzPts val="1980"/>
              <a:buChar char="•"/>
              <a:defRPr i="0" sz="2200" u="none" cap="none" strike="noStrike">
                <a:solidFill>
                  <a:schemeClr val="dk1"/>
                </a:solidFill>
              </a:defRPr>
            </a:lvl1pPr>
            <a:lvl2pPr indent="-333375" lvl="1" marL="914400" marR="0" algn="l">
              <a:lnSpc>
                <a:spcPct val="90000"/>
              </a:lnSpc>
              <a:spcBef>
                <a:spcPts val="300"/>
              </a:spcBef>
              <a:spcAft>
                <a:spcPts val="0"/>
              </a:spcAft>
              <a:buClr>
                <a:srgbClr val="7F7F7F"/>
              </a:buClr>
              <a:buSzPts val="1650"/>
              <a:buChar char="•"/>
              <a:defRPr i="0" sz="2200" u="none" cap="none" strike="noStrike">
                <a:solidFill>
                  <a:srgbClr val="7F7F7F"/>
                </a:solidFill>
              </a:defRPr>
            </a:lvl2pPr>
            <a:lvl3pPr indent="-336550" lvl="2" marL="1371600" marR="0" algn="l">
              <a:lnSpc>
                <a:spcPct val="90000"/>
              </a:lnSpc>
              <a:spcBef>
                <a:spcPts val="300"/>
              </a:spcBef>
              <a:spcAft>
                <a:spcPts val="0"/>
              </a:spcAft>
              <a:buClr>
                <a:schemeClr val="dk1"/>
              </a:buClr>
              <a:buSzPts val="1700"/>
              <a:buChar char="•"/>
              <a:defRPr i="0" sz="2000" u="none" cap="none" strike="noStrike">
                <a:solidFill>
                  <a:schemeClr val="dk1"/>
                </a:solidFill>
              </a:defRPr>
            </a:lvl3pPr>
            <a:lvl4pPr indent="-323850" lvl="3" marL="1828800" marR="0" algn="l">
              <a:lnSpc>
                <a:spcPct val="90000"/>
              </a:lnSpc>
              <a:spcBef>
                <a:spcPts val="300"/>
              </a:spcBef>
              <a:spcAft>
                <a:spcPts val="0"/>
              </a:spcAft>
              <a:buClr>
                <a:schemeClr val="dk1"/>
              </a:buClr>
              <a:buSzPts val="1500"/>
              <a:buChar char="•"/>
              <a:defRPr i="0" sz="2000" u="none" cap="none" strike="noStrike">
                <a:solidFill>
                  <a:schemeClr val="dk1"/>
                </a:solidFill>
              </a:defRPr>
            </a:lvl4pPr>
            <a:lvl5pPr indent="-342900" lvl="4" marL="2286000" marR="0" algn="l">
              <a:lnSpc>
                <a:spcPct val="90000"/>
              </a:lnSpc>
              <a:spcBef>
                <a:spcPts val="300"/>
              </a:spcBef>
              <a:spcAft>
                <a:spcPts val="0"/>
              </a:spcAft>
              <a:buClr>
                <a:schemeClr val="dk1"/>
              </a:buClr>
              <a:buSzPts val="1800"/>
              <a:buChar char="•"/>
              <a:defRPr i="0" sz="2000" u="none" cap="none" strike="noStrike">
                <a:solidFill>
                  <a:schemeClr val="dk1"/>
                </a:solidFill>
              </a:defRPr>
            </a:lvl5pPr>
            <a:lvl6pPr indent="-342900" lvl="5" marL="2743200" marR="0" algn="l">
              <a:lnSpc>
                <a:spcPct val="90000"/>
              </a:lnSpc>
              <a:spcBef>
                <a:spcPts val="500"/>
              </a:spcBef>
              <a:spcAft>
                <a:spcPts val="0"/>
              </a:spcAft>
              <a:buClr>
                <a:schemeClr val="dk1"/>
              </a:buClr>
              <a:buSzPts val="1800"/>
              <a:buChar char="•"/>
              <a:defRPr i="0" sz="1800" u="none" cap="none" strike="noStrike">
                <a:solidFill>
                  <a:schemeClr val="dk1"/>
                </a:solidFill>
              </a:defRPr>
            </a:lvl6pPr>
            <a:lvl7pPr indent="-342900" lvl="6" marL="3200400" marR="0" algn="l">
              <a:lnSpc>
                <a:spcPct val="90000"/>
              </a:lnSpc>
              <a:spcBef>
                <a:spcPts val="500"/>
              </a:spcBef>
              <a:spcAft>
                <a:spcPts val="0"/>
              </a:spcAft>
              <a:buClr>
                <a:schemeClr val="dk1"/>
              </a:buClr>
              <a:buSzPts val="1800"/>
              <a:buChar char="•"/>
              <a:defRPr i="0" sz="1800" u="none" cap="none" strike="noStrike">
                <a:solidFill>
                  <a:schemeClr val="dk1"/>
                </a:solidFill>
              </a:defRPr>
            </a:lvl7pPr>
            <a:lvl8pPr indent="-342900" lvl="7" marL="3657600" marR="0" algn="l">
              <a:lnSpc>
                <a:spcPct val="90000"/>
              </a:lnSpc>
              <a:spcBef>
                <a:spcPts val="500"/>
              </a:spcBef>
              <a:spcAft>
                <a:spcPts val="0"/>
              </a:spcAft>
              <a:buClr>
                <a:schemeClr val="dk1"/>
              </a:buClr>
              <a:buSzPts val="1800"/>
              <a:buChar char="•"/>
              <a:defRPr i="0" sz="1800" u="none" cap="none" strike="noStrike">
                <a:solidFill>
                  <a:schemeClr val="dk1"/>
                </a:solidFill>
              </a:defRPr>
            </a:lvl8pPr>
            <a:lvl9pPr indent="-342900" lvl="8" marL="4114800" marR="0" algn="l">
              <a:lnSpc>
                <a:spcPct val="90000"/>
              </a:lnSpc>
              <a:spcBef>
                <a:spcPts val="500"/>
              </a:spcBef>
              <a:spcAft>
                <a:spcPts val="0"/>
              </a:spcAft>
              <a:buClr>
                <a:schemeClr val="dk1"/>
              </a:buClr>
              <a:buSzPts val="1800"/>
              <a:buChar char="•"/>
              <a:defRPr i="0" sz="1800" u="none" cap="none" strike="noStrike">
                <a:solidFill>
                  <a:schemeClr val="dk1"/>
                </a:solidFill>
              </a:defRPr>
            </a:lvl9pPr>
          </a:lstStyle>
          <a:p/>
        </p:txBody>
      </p:sp>
      <p:pic>
        <p:nvPicPr>
          <p:cNvPr id="47" name="Google Shape;47;p8"/>
          <p:cNvPicPr preferRelativeResize="0"/>
          <p:nvPr/>
        </p:nvPicPr>
        <p:blipFill rotWithShape="1">
          <a:blip r:embed="rId2">
            <a:alphaModFix/>
          </a:blip>
          <a:srcRect b="0" l="0" r="0" t="0"/>
          <a:stretch/>
        </p:blipFill>
        <p:spPr>
          <a:xfrm>
            <a:off x="648000" y="4392900"/>
            <a:ext cx="1377000" cy="535733"/>
          </a:xfrm>
          <a:prstGeom prst="rect">
            <a:avLst/>
          </a:prstGeom>
          <a:noFill/>
          <a:ln>
            <a:noFill/>
          </a:ln>
        </p:spPr>
      </p:pic>
      <p:sp>
        <p:nvSpPr>
          <p:cNvPr id="48" name="Google Shape;48;p8"/>
          <p:cNvSpPr/>
          <p:nvPr/>
        </p:nvSpPr>
        <p:spPr>
          <a:xfrm>
            <a:off x="0" y="0"/>
            <a:ext cx="288000" cy="5143500"/>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ssentitel 2">
  <p:cSld name="Tussentitel 2">
    <p:spTree>
      <p:nvGrpSpPr>
        <p:cNvPr id="49" name="Shape 49"/>
        <p:cNvGrpSpPr/>
        <p:nvPr/>
      </p:nvGrpSpPr>
      <p:grpSpPr>
        <a:xfrm>
          <a:off x="0" y="0"/>
          <a:ext cx="0" cy="0"/>
          <a:chOff x="0" y="0"/>
          <a:chExt cx="0" cy="0"/>
        </a:xfrm>
      </p:grpSpPr>
      <p:pic>
        <p:nvPicPr>
          <p:cNvPr id="50" name="Google Shape;50;p9"/>
          <p:cNvPicPr preferRelativeResize="0"/>
          <p:nvPr/>
        </p:nvPicPr>
        <p:blipFill rotWithShape="1">
          <a:blip r:embed="rId2">
            <a:alphaModFix/>
          </a:blip>
          <a:srcRect b="3433" l="763" r="6439" t="1399"/>
          <a:stretch/>
        </p:blipFill>
        <p:spPr>
          <a:xfrm>
            <a:off x="323527" y="-1"/>
            <a:ext cx="8820473" cy="5143501"/>
          </a:xfrm>
          <a:prstGeom prst="rect">
            <a:avLst/>
          </a:prstGeom>
          <a:noFill/>
          <a:ln>
            <a:noFill/>
          </a:ln>
        </p:spPr>
      </p:pic>
      <p:sp>
        <p:nvSpPr>
          <p:cNvPr id="51" name="Google Shape;51;p9"/>
          <p:cNvSpPr txBox="1"/>
          <p:nvPr>
            <p:ph idx="1" type="subTitle"/>
          </p:nvPr>
        </p:nvSpPr>
        <p:spPr>
          <a:xfrm>
            <a:off x="1813992" y="3705876"/>
            <a:ext cx="6858000" cy="1241822"/>
          </a:xfrm>
          <a:prstGeom prst="rect">
            <a:avLst/>
          </a:prstGeom>
          <a:noFill/>
          <a:ln>
            <a:noFill/>
          </a:ln>
        </p:spPr>
        <p:txBody>
          <a:bodyPr anchorCtr="0" anchor="t" bIns="91425" lIns="91425" spcFirstLastPara="1" rIns="91425" wrap="square" tIns="91425">
            <a:noAutofit/>
          </a:bodyPr>
          <a:lstStyle>
            <a:lvl1pPr lvl="0" algn="r">
              <a:lnSpc>
                <a:spcPct val="90000"/>
              </a:lnSpc>
              <a:spcBef>
                <a:spcPts val="300"/>
              </a:spcBef>
              <a:spcAft>
                <a:spcPts val="0"/>
              </a:spcAft>
              <a:buSzPts val="1980"/>
              <a:buNone/>
              <a:defRPr sz="1800">
                <a:solidFill>
                  <a:schemeClr val="lt2"/>
                </a:solidFill>
                <a:latin typeface="Arial"/>
                <a:ea typeface="Arial"/>
                <a:cs typeface="Arial"/>
                <a:sym typeface="Arial"/>
              </a:defRPr>
            </a:lvl1pPr>
            <a:lvl2pPr lvl="1" algn="ctr">
              <a:lnSpc>
                <a:spcPct val="90000"/>
              </a:lnSpc>
              <a:spcBef>
                <a:spcPts val="300"/>
              </a:spcBef>
              <a:spcAft>
                <a:spcPts val="0"/>
              </a:spcAft>
              <a:buSzPts val="1540"/>
              <a:buNone/>
              <a:defRPr sz="1500"/>
            </a:lvl2pPr>
            <a:lvl3pPr lvl="2" algn="ctr">
              <a:lnSpc>
                <a:spcPct val="90000"/>
              </a:lnSpc>
              <a:spcBef>
                <a:spcPts val="300"/>
              </a:spcBef>
              <a:spcAft>
                <a:spcPts val="0"/>
              </a:spcAft>
              <a:buSzPts val="1800"/>
              <a:buNone/>
              <a:defRPr sz="1400"/>
            </a:lvl3pPr>
            <a:lvl4pPr lvl="3" algn="ctr">
              <a:lnSpc>
                <a:spcPct val="90000"/>
              </a:lnSpc>
              <a:spcBef>
                <a:spcPts val="300"/>
              </a:spcBef>
              <a:spcAft>
                <a:spcPts val="0"/>
              </a:spcAft>
              <a:buSzPts val="1500"/>
              <a:buNone/>
              <a:defRPr sz="1200"/>
            </a:lvl4pPr>
            <a:lvl5pPr lvl="4" algn="ctr">
              <a:lnSpc>
                <a:spcPct val="90000"/>
              </a:lnSpc>
              <a:spcBef>
                <a:spcPts val="300"/>
              </a:spcBef>
              <a:spcAft>
                <a:spcPts val="0"/>
              </a:spcAft>
              <a:buSzPts val="1800"/>
              <a:buNone/>
              <a:defRPr sz="1200"/>
            </a:lvl5pPr>
            <a:lvl6pPr lvl="5" algn="ctr">
              <a:lnSpc>
                <a:spcPct val="90000"/>
              </a:lnSpc>
              <a:spcBef>
                <a:spcPts val="500"/>
              </a:spcBef>
              <a:spcAft>
                <a:spcPts val="0"/>
              </a:spcAft>
              <a:buSzPts val="1800"/>
              <a:buNone/>
              <a:defRPr sz="1200"/>
            </a:lvl6pPr>
            <a:lvl7pPr lvl="6" algn="ctr">
              <a:lnSpc>
                <a:spcPct val="90000"/>
              </a:lnSpc>
              <a:spcBef>
                <a:spcPts val="500"/>
              </a:spcBef>
              <a:spcAft>
                <a:spcPts val="0"/>
              </a:spcAft>
              <a:buSzPts val="1800"/>
              <a:buNone/>
              <a:defRPr sz="1200"/>
            </a:lvl7pPr>
            <a:lvl8pPr lvl="7" algn="ctr">
              <a:lnSpc>
                <a:spcPct val="90000"/>
              </a:lnSpc>
              <a:spcBef>
                <a:spcPts val="500"/>
              </a:spcBef>
              <a:spcAft>
                <a:spcPts val="0"/>
              </a:spcAft>
              <a:buSzPts val="1800"/>
              <a:buNone/>
              <a:defRPr sz="1200"/>
            </a:lvl8pPr>
            <a:lvl9pPr lvl="8" algn="ctr">
              <a:lnSpc>
                <a:spcPct val="90000"/>
              </a:lnSpc>
              <a:spcBef>
                <a:spcPts val="500"/>
              </a:spcBef>
              <a:spcAft>
                <a:spcPts val="0"/>
              </a:spcAft>
              <a:buSzPts val="1800"/>
              <a:buNone/>
              <a:defRPr sz="1200"/>
            </a:lvl9pPr>
          </a:lstStyle>
          <a:p/>
        </p:txBody>
      </p:sp>
      <p:sp>
        <p:nvSpPr>
          <p:cNvPr id="52" name="Google Shape;52;p9"/>
          <p:cNvSpPr txBox="1"/>
          <p:nvPr>
            <p:ph type="title"/>
          </p:nvPr>
        </p:nvSpPr>
        <p:spPr>
          <a:xfrm>
            <a:off x="899594" y="1501902"/>
            <a:ext cx="7772401" cy="2095966"/>
          </a:xfrm>
          <a:prstGeom prst="rect">
            <a:avLst/>
          </a:prstGeom>
          <a:noFill/>
          <a:ln>
            <a:noFill/>
          </a:ln>
        </p:spPr>
        <p:txBody>
          <a:bodyPr anchorCtr="0" anchor="b" bIns="91425" lIns="91425" spcFirstLastPara="1" rIns="91425" wrap="square" tIns="91425">
            <a:noAutofit/>
          </a:bodyPr>
          <a:lstStyle>
            <a:lvl1pPr lvl="0" algn="r">
              <a:lnSpc>
                <a:spcPct val="102702"/>
              </a:lnSpc>
              <a:spcBef>
                <a:spcPts val="0"/>
              </a:spcBef>
              <a:spcAft>
                <a:spcPts val="0"/>
              </a:spcAft>
              <a:buSzPts val="3700"/>
              <a:buNone/>
              <a:defRPr sz="27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p:cSld name="Inhoud van twee">
    <p:spTree>
      <p:nvGrpSpPr>
        <p:cNvPr id="53" name="Shape 53"/>
        <p:cNvGrpSpPr/>
        <p:nvPr/>
      </p:nvGrpSpPr>
      <p:grpSpPr>
        <a:xfrm>
          <a:off x="0" y="0"/>
          <a:ext cx="0" cy="0"/>
          <a:chOff x="0" y="0"/>
          <a:chExt cx="0" cy="0"/>
        </a:xfrm>
      </p:grpSpPr>
      <p:sp>
        <p:nvSpPr>
          <p:cNvPr id="54" name="Google Shape;54;p10"/>
          <p:cNvSpPr txBox="1"/>
          <p:nvPr>
            <p:ph type="title"/>
          </p:nvPr>
        </p:nvSpPr>
        <p:spPr>
          <a:xfrm>
            <a:off x="457800" y="262200"/>
            <a:ext cx="7416000" cy="837000"/>
          </a:xfrm>
          <a:prstGeom prst="rect">
            <a:avLst/>
          </a:prstGeom>
          <a:noFill/>
          <a:ln>
            <a:noFill/>
          </a:ln>
        </p:spPr>
        <p:txBody>
          <a:bodyPr anchorCtr="0" anchor="t" bIns="91425" lIns="91425" spcFirstLastPara="1" rIns="91425" wrap="square" tIns="91425">
            <a:noAutofit/>
          </a:bodyPr>
          <a:lstStyle>
            <a:lvl1pPr lvl="0" marR="0" algn="l">
              <a:lnSpc>
                <a:spcPct val="102702"/>
              </a:lnSpc>
              <a:spcBef>
                <a:spcPts val="0"/>
              </a:spcBef>
              <a:spcAft>
                <a:spcPts val="0"/>
              </a:spcAft>
              <a:buClr>
                <a:schemeClr val="dk1"/>
              </a:buClr>
              <a:buSzPts val="3700"/>
              <a:buNone/>
              <a:defRPr i="0" sz="3700" u="none" cap="none" strike="noStrike">
                <a:solidFill>
                  <a:schemeClr val="dk1"/>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5" name="Google Shape;55;p10"/>
          <p:cNvSpPr txBox="1"/>
          <p:nvPr>
            <p:ph idx="1" type="body"/>
          </p:nvPr>
        </p:nvSpPr>
        <p:spPr>
          <a:xfrm>
            <a:off x="547400" y="1508100"/>
            <a:ext cx="3808500" cy="2835000"/>
          </a:xfrm>
          <a:prstGeom prst="rect">
            <a:avLst/>
          </a:prstGeom>
          <a:noFill/>
          <a:ln>
            <a:noFill/>
          </a:ln>
        </p:spPr>
        <p:txBody>
          <a:bodyPr anchorCtr="0" anchor="t" bIns="91425" lIns="91425" spcFirstLastPara="1" rIns="91425" wrap="square" tIns="91425">
            <a:noAutofit/>
          </a:bodyPr>
          <a:lstStyle>
            <a:lvl1pPr indent="-342900" lvl="0" marL="457200" marR="0" algn="l">
              <a:lnSpc>
                <a:spcPct val="90000"/>
              </a:lnSpc>
              <a:spcBef>
                <a:spcPts val="300"/>
              </a:spcBef>
              <a:spcAft>
                <a:spcPts val="0"/>
              </a:spcAft>
              <a:buClr>
                <a:schemeClr val="dk1"/>
              </a:buClr>
              <a:buSzPts val="1800"/>
              <a:buChar char="•"/>
              <a:defRPr i="0" sz="2000" u="none" cap="none" strike="noStrike">
                <a:solidFill>
                  <a:schemeClr val="dk1"/>
                </a:solidFill>
              </a:defRPr>
            </a:lvl1pPr>
            <a:lvl2pPr indent="-317500" lvl="1" marL="914400" marR="0" algn="l">
              <a:lnSpc>
                <a:spcPct val="90000"/>
              </a:lnSpc>
              <a:spcBef>
                <a:spcPts val="300"/>
              </a:spcBef>
              <a:spcAft>
                <a:spcPts val="0"/>
              </a:spcAft>
              <a:buClr>
                <a:srgbClr val="7F7F7F"/>
              </a:buClr>
              <a:buSzPts val="1400"/>
              <a:buChar char="•"/>
              <a:defRPr i="0" sz="2000" u="none" cap="none" strike="noStrike">
                <a:solidFill>
                  <a:srgbClr val="7F7F7F"/>
                </a:solidFill>
              </a:defRPr>
            </a:lvl2pPr>
            <a:lvl3pPr indent="-331469" lvl="2" marL="1371600" marR="0" algn="l">
              <a:lnSpc>
                <a:spcPct val="90000"/>
              </a:lnSpc>
              <a:spcBef>
                <a:spcPts val="300"/>
              </a:spcBef>
              <a:spcAft>
                <a:spcPts val="0"/>
              </a:spcAft>
              <a:buClr>
                <a:schemeClr val="dk1"/>
              </a:buClr>
              <a:buSzPts val="1620"/>
              <a:buChar char="•"/>
              <a:defRPr i="0" sz="1800" u="none" cap="none" strike="noStrike">
                <a:solidFill>
                  <a:schemeClr val="dk1"/>
                </a:solidFill>
              </a:defRPr>
            </a:lvl3pPr>
            <a:lvl4pPr indent="-314325" lvl="3" marL="1828800" marR="0" algn="l">
              <a:lnSpc>
                <a:spcPct val="90000"/>
              </a:lnSpc>
              <a:spcBef>
                <a:spcPts val="300"/>
              </a:spcBef>
              <a:spcAft>
                <a:spcPts val="0"/>
              </a:spcAft>
              <a:buClr>
                <a:schemeClr val="dk1"/>
              </a:buClr>
              <a:buSzPts val="1350"/>
              <a:buChar char="•"/>
              <a:defRPr i="0" sz="1800" u="none" cap="none" strike="noStrike">
                <a:solidFill>
                  <a:schemeClr val="dk1"/>
                </a:solidFill>
              </a:defRPr>
            </a:lvl4pPr>
            <a:lvl5pPr indent="-331470" lvl="4" marL="2286000" marR="0" algn="l">
              <a:lnSpc>
                <a:spcPct val="90000"/>
              </a:lnSpc>
              <a:spcBef>
                <a:spcPts val="300"/>
              </a:spcBef>
              <a:spcAft>
                <a:spcPts val="0"/>
              </a:spcAft>
              <a:buClr>
                <a:schemeClr val="dk1"/>
              </a:buClr>
              <a:buSzPts val="1620"/>
              <a:buChar char="•"/>
              <a:defRPr i="0" sz="1800" u="none" cap="none" strike="noStrike">
                <a:solidFill>
                  <a:schemeClr val="dk1"/>
                </a:solidFill>
              </a:defRPr>
            </a:lvl5pPr>
            <a:lvl6pPr indent="-342900" lvl="5" marL="2743200" marR="0" algn="l">
              <a:lnSpc>
                <a:spcPct val="90000"/>
              </a:lnSpc>
              <a:spcBef>
                <a:spcPts val="500"/>
              </a:spcBef>
              <a:spcAft>
                <a:spcPts val="0"/>
              </a:spcAft>
              <a:buClr>
                <a:schemeClr val="dk1"/>
              </a:buClr>
              <a:buSzPts val="1800"/>
              <a:buChar char="•"/>
              <a:defRPr i="0" sz="1800" u="none" cap="none" strike="noStrike">
                <a:solidFill>
                  <a:schemeClr val="dk1"/>
                </a:solidFill>
              </a:defRPr>
            </a:lvl6pPr>
            <a:lvl7pPr indent="-342900" lvl="6" marL="3200400" marR="0" algn="l">
              <a:lnSpc>
                <a:spcPct val="90000"/>
              </a:lnSpc>
              <a:spcBef>
                <a:spcPts val="500"/>
              </a:spcBef>
              <a:spcAft>
                <a:spcPts val="0"/>
              </a:spcAft>
              <a:buClr>
                <a:schemeClr val="dk1"/>
              </a:buClr>
              <a:buSzPts val="1800"/>
              <a:buChar char="•"/>
              <a:defRPr i="0" sz="1800" u="none" cap="none" strike="noStrike">
                <a:solidFill>
                  <a:schemeClr val="dk1"/>
                </a:solidFill>
              </a:defRPr>
            </a:lvl7pPr>
            <a:lvl8pPr indent="-342900" lvl="7" marL="3657600" marR="0" algn="l">
              <a:lnSpc>
                <a:spcPct val="90000"/>
              </a:lnSpc>
              <a:spcBef>
                <a:spcPts val="500"/>
              </a:spcBef>
              <a:spcAft>
                <a:spcPts val="0"/>
              </a:spcAft>
              <a:buClr>
                <a:schemeClr val="dk1"/>
              </a:buClr>
              <a:buSzPts val="1800"/>
              <a:buChar char="•"/>
              <a:defRPr i="0" sz="1800" u="none" cap="none" strike="noStrike">
                <a:solidFill>
                  <a:schemeClr val="dk1"/>
                </a:solidFill>
              </a:defRPr>
            </a:lvl8pPr>
            <a:lvl9pPr indent="-342900" lvl="8" marL="4114800" marR="0" algn="l">
              <a:lnSpc>
                <a:spcPct val="90000"/>
              </a:lnSpc>
              <a:spcBef>
                <a:spcPts val="500"/>
              </a:spcBef>
              <a:spcAft>
                <a:spcPts val="0"/>
              </a:spcAft>
              <a:buClr>
                <a:schemeClr val="dk1"/>
              </a:buClr>
              <a:buSzPts val="1800"/>
              <a:buChar char="•"/>
              <a:defRPr i="0" sz="1800" u="none" cap="none" strike="noStrike">
                <a:solidFill>
                  <a:schemeClr val="dk1"/>
                </a:solidFill>
              </a:defRPr>
            </a:lvl9pPr>
          </a:lstStyle>
          <a:p/>
        </p:txBody>
      </p:sp>
      <p:sp>
        <p:nvSpPr>
          <p:cNvPr id="56" name="Google Shape;56;p10"/>
          <p:cNvSpPr txBox="1"/>
          <p:nvPr>
            <p:ph idx="12" type="sldNum"/>
          </p:nvPr>
        </p:nvSpPr>
        <p:spPr>
          <a:xfrm>
            <a:off x="6876014" y="4752000"/>
            <a:ext cx="21417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r>
              <a:rPr lang="en-US"/>
              <a:t>26/03/17 </a:t>
            </a:r>
            <a:r>
              <a:rPr b="1" lang="en-US"/>
              <a:t>│</a:t>
            </a:r>
            <a:fld id="{00000000-1234-1234-1234-123412341234}" type="slidenum">
              <a:rPr lang="en-US"/>
              <a:t>‹#›</a:t>
            </a:fld>
            <a:endParaRPr/>
          </a:p>
        </p:txBody>
      </p:sp>
      <p:sp>
        <p:nvSpPr>
          <p:cNvPr id="57" name="Google Shape;57;p10"/>
          <p:cNvSpPr txBox="1"/>
          <p:nvPr>
            <p:ph idx="2" type="body"/>
          </p:nvPr>
        </p:nvSpPr>
        <p:spPr>
          <a:xfrm>
            <a:off x="4392000" y="1508100"/>
            <a:ext cx="3672000" cy="2835000"/>
          </a:xfrm>
          <a:prstGeom prst="rect">
            <a:avLst/>
          </a:prstGeom>
          <a:noFill/>
          <a:ln>
            <a:noFill/>
          </a:ln>
        </p:spPr>
        <p:txBody>
          <a:bodyPr anchorCtr="0" anchor="t" bIns="91425" lIns="91425" spcFirstLastPara="1" rIns="91425" wrap="square" tIns="91425">
            <a:noAutofit/>
          </a:bodyPr>
          <a:lstStyle>
            <a:lvl1pPr indent="-342900" lvl="0" marL="457200" marR="0" algn="l">
              <a:lnSpc>
                <a:spcPct val="90000"/>
              </a:lnSpc>
              <a:spcBef>
                <a:spcPts val="300"/>
              </a:spcBef>
              <a:spcAft>
                <a:spcPts val="0"/>
              </a:spcAft>
              <a:buClr>
                <a:schemeClr val="dk1"/>
              </a:buClr>
              <a:buSzPts val="1800"/>
              <a:buChar char="•"/>
              <a:defRPr i="0" sz="2000" u="none" cap="none" strike="noStrike">
                <a:solidFill>
                  <a:schemeClr val="dk1"/>
                </a:solidFill>
              </a:defRPr>
            </a:lvl1pPr>
            <a:lvl2pPr indent="-317500" lvl="1" marL="914400" marR="0" algn="l">
              <a:lnSpc>
                <a:spcPct val="90000"/>
              </a:lnSpc>
              <a:spcBef>
                <a:spcPts val="300"/>
              </a:spcBef>
              <a:spcAft>
                <a:spcPts val="0"/>
              </a:spcAft>
              <a:buClr>
                <a:srgbClr val="7F7F7F"/>
              </a:buClr>
              <a:buSzPts val="1400"/>
              <a:buChar char="•"/>
              <a:defRPr i="0" sz="2000" u="none" cap="none" strike="noStrike">
                <a:solidFill>
                  <a:srgbClr val="7F7F7F"/>
                </a:solidFill>
              </a:defRPr>
            </a:lvl2pPr>
            <a:lvl3pPr indent="-331469" lvl="2" marL="1371600" marR="0" algn="l">
              <a:lnSpc>
                <a:spcPct val="90000"/>
              </a:lnSpc>
              <a:spcBef>
                <a:spcPts val="300"/>
              </a:spcBef>
              <a:spcAft>
                <a:spcPts val="0"/>
              </a:spcAft>
              <a:buClr>
                <a:schemeClr val="dk1"/>
              </a:buClr>
              <a:buSzPts val="1620"/>
              <a:buChar char="•"/>
              <a:defRPr i="0" sz="1800" u="none" cap="none" strike="noStrike">
                <a:solidFill>
                  <a:schemeClr val="dk1"/>
                </a:solidFill>
              </a:defRPr>
            </a:lvl3pPr>
            <a:lvl4pPr indent="-314325" lvl="3" marL="1828800" marR="0" algn="l">
              <a:lnSpc>
                <a:spcPct val="90000"/>
              </a:lnSpc>
              <a:spcBef>
                <a:spcPts val="300"/>
              </a:spcBef>
              <a:spcAft>
                <a:spcPts val="0"/>
              </a:spcAft>
              <a:buClr>
                <a:schemeClr val="dk1"/>
              </a:buClr>
              <a:buSzPts val="1350"/>
              <a:buChar char="•"/>
              <a:defRPr i="0" sz="1800" u="none" cap="none" strike="noStrike">
                <a:solidFill>
                  <a:schemeClr val="dk1"/>
                </a:solidFill>
              </a:defRPr>
            </a:lvl4pPr>
            <a:lvl5pPr indent="-331470" lvl="4" marL="2286000" marR="0" algn="l">
              <a:lnSpc>
                <a:spcPct val="90000"/>
              </a:lnSpc>
              <a:spcBef>
                <a:spcPts val="300"/>
              </a:spcBef>
              <a:spcAft>
                <a:spcPts val="0"/>
              </a:spcAft>
              <a:buClr>
                <a:schemeClr val="dk1"/>
              </a:buClr>
              <a:buSzPts val="1620"/>
              <a:buChar char="•"/>
              <a:defRPr i="0" sz="1800" u="none" cap="none" strike="noStrike">
                <a:solidFill>
                  <a:schemeClr val="dk1"/>
                </a:solidFill>
              </a:defRPr>
            </a:lvl5pPr>
            <a:lvl6pPr indent="-342900" lvl="5" marL="2743200" marR="0" algn="l">
              <a:lnSpc>
                <a:spcPct val="90000"/>
              </a:lnSpc>
              <a:spcBef>
                <a:spcPts val="500"/>
              </a:spcBef>
              <a:spcAft>
                <a:spcPts val="0"/>
              </a:spcAft>
              <a:buClr>
                <a:schemeClr val="dk1"/>
              </a:buClr>
              <a:buSzPts val="1800"/>
              <a:buChar char="•"/>
              <a:defRPr i="0" sz="1800" u="none" cap="none" strike="noStrike">
                <a:solidFill>
                  <a:schemeClr val="dk1"/>
                </a:solidFill>
              </a:defRPr>
            </a:lvl6pPr>
            <a:lvl7pPr indent="-342900" lvl="6" marL="3200400" marR="0" algn="l">
              <a:lnSpc>
                <a:spcPct val="90000"/>
              </a:lnSpc>
              <a:spcBef>
                <a:spcPts val="500"/>
              </a:spcBef>
              <a:spcAft>
                <a:spcPts val="0"/>
              </a:spcAft>
              <a:buClr>
                <a:schemeClr val="dk1"/>
              </a:buClr>
              <a:buSzPts val="1800"/>
              <a:buChar char="•"/>
              <a:defRPr i="0" sz="1800" u="none" cap="none" strike="noStrike">
                <a:solidFill>
                  <a:schemeClr val="dk1"/>
                </a:solidFill>
              </a:defRPr>
            </a:lvl7pPr>
            <a:lvl8pPr indent="-342900" lvl="7" marL="3657600" marR="0" algn="l">
              <a:lnSpc>
                <a:spcPct val="90000"/>
              </a:lnSpc>
              <a:spcBef>
                <a:spcPts val="500"/>
              </a:spcBef>
              <a:spcAft>
                <a:spcPts val="0"/>
              </a:spcAft>
              <a:buClr>
                <a:schemeClr val="dk1"/>
              </a:buClr>
              <a:buSzPts val="1800"/>
              <a:buChar char="•"/>
              <a:defRPr i="0" sz="1800" u="none" cap="none" strike="noStrike">
                <a:solidFill>
                  <a:schemeClr val="dk1"/>
                </a:solidFill>
              </a:defRPr>
            </a:lvl8pPr>
            <a:lvl9pPr indent="-342900" lvl="8" marL="4114800" marR="0" algn="l">
              <a:lnSpc>
                <a:spcPct val="90000"/>
              </a:lnSpc>
              <a:spcBef>
                <a:spcPts val="500"/>
              </a:spcBef>
              <a:spcAft>
                <a:spcPts val="0"/>
              </a:spcAft>
              <a:buClr>
                <a:schemeClr val="dk1"/>
              </a:buClr>
              <a:buSzPts val="1800"/>
              <a:buChar char="•"/>
              <a:defRPr i="0" sz="1800" u="none" cap="none" strike="noStrike">
                <a:solidFill>
                  <a:schemeClr val="dk1"/>
                </a:solidFill>
              </a:defRPr>
            </a:lvl9pPr>
          </a:lstStyle>
          <a:p/>
        </p:txBody>
      </p:sp>
      <p:pic>
        <p:nvPicPr>
          <p:cNvPr id="58" name="Google Shape;58;p10"/>
          <p:cNvPicPr preferRelativeResize="0"/>
          <p:nvPr/>
        </p:nvPicPr>
        <p:blipFill rotWithShape="1">
          <a:blip r:embed="rId2">
            <a:alphaModFix/>
          </a:blip>
          <a:srcRect b="0" l="0" r="0" t="0"/>
          <a:stretch/>
        </p:blipFill>
        <p:spPr>
          <a:xfrm>
            <a:off x="648000" y="4392900"/>
            <a:ext cx="1377000" cy="535733"/>
          </a:xfrm>
          <a:prstGeom prst="rect">
            <a:avLst/>
          </a:prstGeom>
          <a:noFill/>
          <a:ln>
            <a:noFill/>
          </a:ln>
        </p:spPr>
      </p:pic>
      <p:sp>
        <p:nvSpPr>
          <p:cNvPr id="59" name="Google Shape;59;p10"/>
          <p:cNvSpPr/>
          <p:nvPr/>
        </p:nvSpPr>
        <p:spPr>
          <a:xfrm>
            <a:off x="0" y="0"/>
            <a:ext cx="288000" cy="5143500"/>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800" y="262200"/>
            <a:ext cx="7416000" cy="837000"/>
          </a:xfrm>
          <a:prstGeom prst="rect">
            <a:avLst/>
          </a:prstGeom>
          <a:noFill/>
          <a:ln>
            <a:noFill/>
          </a:ln>
        </p:spPr>
        <p:txBody>
          <a:bodyPr anchorCtr="0" anchor="t" bIns="91425" lIns="91425" spcFirstLastPara="1" rIns="91425" wrap="square" tIns="91425">
            <a:noAutofit/>
          </a:bodyPr>
          <a:lstStyle>
            <a:lvl1pPr lvl="0" marR="0" rtl="0" algn="l">
              <a:lnSpc>
                <a:spcPct val="102702"/>
              </a:lnSpc>
              <a:spcBef>
                <a:spcPts val="0"/>
              </a:spcBef>
              <a:spcAft>
                <a:spcPts val="0"/>
              </a:spcAft>
              <a:buClr>
                <a:schemeClr val="dk1"/>
              </a:buClr>
              <a:buSzPts val="3700"/>
              <a:buFont typeface="Proxima Nova"/>
              <a:buNone/>
              <a:defRPr b="0" i="0" sz="3700" u="none" cap="none" strike="noStrike">
                <a:solidFill>
                  <a:schemeClr val="dk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400"/>
              <a:buFont typeface="Proxima Nova"/>
              <a:buNone/>
              <a:defRPr b="0" i="0" sz="1800" u="none" cap="none" strike="noStrike">
                <a:solidFill>
                  <a:srgbClr val="000000"/>
                </a:solidFill>
                <a:latin typeface="Proxima Nova"/>
                <a:ea typeface="Proxima Nova"/>
                <a:cs typeface="Proxima Nova"/>
                <a:sym typeface="Proxima Nova"/>
              </a:defRPr>
            </a:lvl2pPr>
            <a:lvl3pPr lvl="2" marR="0" rtl="0" algn="l">
              <a:lnSpc>
                <a:spcPct val="100000"/>
              </a:lnSpc>
              <a:spcBef>
                <a:spcPts val="0"/>
              </a:spcBef>
              <a:spcAft>
                <a:spcPts val="0"/>
              </a:spcAft>
              <a:buClr>
                <a:srgbClr val="000000"/>
              </a:buClr>
              <a:buSzPts val="1400"/>
              <a:buFont typeface="Proxima Nova"/>
              <a:buNone/>
              <a:defRPr b="0" i="0" sz="1800" u="none" cap="none" strike="noStrike">
                <a:solidFill>
                  <a:srgbClr val="000000"/>
                </a:solidFill>
                <a:latin typeface="Proxima Nova"/>
                <a:ea typeface="Proxima Nova"/>
                <a:cs typeface="Proxima Nova"/>
                <a:sym typeface="Proxima Nova"/>
              </a:defRPr>
            </a:lvl3pPr>
            <a:lvl4pPr lvl="3" marR="0" rtl="0" algn="l">
              <a:lnSpc>
                <a:spcPct val="100000"/>
              </a:lnSpc>
              <a:spcBef>
                <a:spcPts val="0"/>
              </a:spcBef>
              <a:spcAft>
                <a:spcPts val="0"/>
              </a:spcAft>
              <a:buClr>
                <a:srgbClr val="000000"/>
              </a:buClr>
              <a:buSzPts val="1400"/>
              <a:buFont typeface="Proxima Nova"/>
              <a:buNone/>
              <a:defRPr b="0" i="0" sz="1800" u="none" cap="none" strike="noStrike">
                <a:solidFill>
                  <a:srgbClr val="000000"/>
                </a:solidFill>
                <a:latin typeface="Proxima Nova"/>
                <a:ea typeface="Proxima Nova"/>
                <a:cs typeface="Proxima Nova"/>
                <a:sym typeface="Proxima Nova"/>
              </a:defRPr>
            </a:lvl4pPr>
            <a:lvl5pPr lvl="4" marR="0" rtl="0" algn="l">
              <a:lnSpc>
                <a:spcPct val="100000"/>
              </a:lnSpc>
              <a:spcBef>
                <a:spcPts val="0"/>
              </a:spcBef>
              <a:spcAft>
                <a:spcPts val="0"/>
              </a:spcAft>
              <a:buClr>
                <a:srgbClr val="000000"/>
              </a:buClr>
              <a:buSzPts val="1400"/>
              <a:buFont typeface="Proxima Nova"/>
              <a:buNone/>
              <a:defRPr b="0" i="0" sz="1800" u="none" cap="none" strike="noStrike">
                <a:solidFill>
                  <a:srgbClr val="000000"/>
                </a:solidFill>
                <a:latin typeface="Proxima Nova"/>
                <a:ea typeface="Proxima Nova"/>
                <a:cs typeface="Proxima Nova"/>
                <a:sym typeface="Proxima Nova"/>
              </a:defRPr>
            </a:lvl5pPr>
            <a:lvl6pPr lvl="5" marR="0" rtl="0" algn="l">
              <a:lnSpc>
                <a:spcPct val="100000"/>
              </a:lnSpc>
              <a:spcBef>
                <a:spcPts val="0"/>
              </a:spcBef>
              <a:spcAft>
                <a:spcPts val="0"/>
              </a:spcAft>
              <a:buClr>
                <a:srgbClr val="000000"/>
              </a:buClr>
              <a:buSzPts val="1400"/>
              <a:buFont typeface="Proxima Nova"/>
              <a:buNone/>
              <a:defRPr b="0" i="0" sz="1800" u="none" cap="none" strike="noStrike">
                <a:solidFill>
                  <a:srgbClr val="000000"/>
                </a:solidFill>
                <a:latin typeface="Proxima Nova"/>
                <a:ea typeface="Proxima Nova"/>
                <a:cs typeface="Proxima Nova"/>
                <a:sym typeface="Proxima Nova"/>
              </a:defRPr>
            </a:lvl6pPr>
            <a:lvl7pPr lvl="6" marR="0" rtl="0" algn="l">
              <a:lnSpc>
                <a:spcPct val="100000"/>
              </a:lnSpc>
              <a:spcBef>
                <a:spcPts val="0"/>
              </a:spcBef>
              <a:spcAft>
                <a:spcPts val="0"/>
              </a:spcAft>
              <a:buClr>
                <a:srgbClr val="000000"/>
              </a:buClr>
              <a:buSzPts val="1400"/>
              <a:buFont typeface="Proxima Nova"/>
              <a:buNone/>
              <a:defRPr b="0" i="0" sz="1800" u="none" cap="none" strike="noStrike">
                <a:solidFill>
                  <a:srgbClr val="000000"/>
                </a:solidFill>
                <a:latin typeface="Proxima Nova"/>
                <a:ea typeface="Proxima Nova"/>
                <a:cs typeface="Proxima Nova"/>
                <a:sym typeface="Proxima Nova"/>
              </a:defRPr>
            </a:lvl7pPr>
            <a:lvl8pPr lvl="7" marR="0" rtl="0" algn="l">
              <a:lnSpc>
                <a:spcPct val="100000"/>
              </a:lnSpc>
              <a:spcBef>
                <a:spcPts val="0"/>
              </a:spcBef>
              <a:spcAft>
                <a:spcPts val="0"/>
              </a:spcAft>
              <a:buClr>
                <a:srgbClr val="000000"/>
              </a:buClr>
              <a:buSzPts val="1400"/>
              <a:buFont typeface="Proxima Nova"/>
              <a:buNone/>
              <a:defRPr b="0" i="0" sz="1800" u="none" cap="none" strike="noStrike">
                <a:solidFill>
                  <a:srgbClr val="000000"/>
                </a:solidFill>
                <a:latin typeface="Proxima Nova"/>
                <a:ea typeface="Proxima Nova"/>
                <a:cs typeface="Proxima Nova"/>
                <a:sym typeface="Proxima Nova"/>
              </a:defRPr>
            </a:lvl8pPr>
            <a:lvl9pPr lvl="8" marR="0" rtl="0" algn="l">
              <a:lnSpc>
                <a:spcPct val="100000"/>
              </a:lnSpc>
              <a:spcBef>
                <a:spcPts val="0"/>
              </a:spcBef>
              <a:spcAft>
                <a:spcPts val="0"/>
              </a:spcAft>
              <a:buClr>
                <a:srgbClr val="000000"/>
              </a:buClr>
              <a:buSzPts val="1400"/>
              <a:buFont typeface="Proxima Nova"/>
              <a:buNone/>
              <a:defRPr b="0" i="0" sz="1800" u="none" cap="none" strike="noStrike">
                <a:solidFill>
                  <a:srgbClr val="000000"/>
                </a:solidFill>
                <a:latin typeface="Proxima Nova"/>
                <a:ea typeface="Proxima Nova"/>
                <a:cs typeface="Proxima Nova"/>
                <a:sym typeface="Proxima Nova"/>
              </a:defRPr>
            </a:lvl9pPr>
          </a:lstStyle>
          <a:p/>
        </p:txBody>
      </p:sp>
      <p:sp>
        <p:nvSpPr>
          <p:cNvPr id="7" name="Google Shape;7;p1"/>
          <p:cNvSpPr txBox="1"/>
          <p:nvPr>
            <p:ph idx="1" type="body"/>
          </p:nvPr>
        </p:nvSpPr>
        <p:spPr>
          <a:xfrm>
            <a:off x="457800" y="1132305"/>
            <a:ext cx="7416000" cy="2754000"/>
          </a:xfrm>
          <a:prstGeom prst="rect">
            <a:avLst/>
          </a:prstGeom>
          <a:noFill/>
          <a:ln>
            <a:noFill/>
          </a:ln>
        </p:spPr>
        <p:txBody>
          <a:bodyPr anchorCtr="0" anchor="t" bIns="91425" lIns="91425" spcFirstLastPara="1" rIns="91425" wrap="square" tIns="91425">
            <a:noAutofit/>
          </a:bodyPr>
          <a:lstStyle>
            <a:lvl1pPr indent="-354330" lvl="0" marL="457200" marR="0" rtl="0" algn="l">
              <a:lnSpc>
                <a:spcPct val="90000"/>
              </a:lnSpc>
              <a:spcBef>
                <a:spcPts val="300"/>
              </a:spcBef>
              <a:spcAft>
                <a:spcPts val="0"/>
              </a:spcAft>
              <a:buClr>
                <a:schemeClr val="dk1"/>
              </a:buClr>
              <a:buSzPts val="1980"/>
              <a:buFont typeface="Proxima Nova"/>
              <a:buChar char="•"/>
              <a:defRPr b="0" i="0" sz="2200" u="none" cap="none" strike="noStrike">
                <a:solidFill>
                  <a:schemeClr val="dk1"/>
                </a:solidFill>
                <a:latin typeface="Proxima Nova"/>
                <a:ea typeface="Proxima Nova"/>
                <a:cs typeface="Proxima Nova"/>
                <a:sym typeface="Proxima Nova"/>
              </a:defRPr>
            </a:lvl1pPr>
            <a:lvl2pPr indent="-326390" lvl="1" marL="914400" marR="0" rtl="0" algn="l">
              <a:lnSpc>
                <a:spcPct val="90000"/>
              </a:lnSpc>
              <a:spcBef>
                <a:spcPts val="300"/>
              </a:spcBef>
              <a:spcAft>
                <a:spcPts val="0"/>
              </a:spcAft>
              <a:buClr>
                <a:srgbClr val="7F7F7F"/>
              </a:buClr>
              <a:buSzPts val="1540"/>
              <a:buFont typeface="Proxima Nova"/>
              <a:buChar char="•"/>
              <a:defRPr b="0" i="0" sz="2200" u="none" cap="none" strike="noStrike">
                <a:solidFill>
                  <a:srgbClr val="7F7F7F"/>
                </a:solidFill>
                <a:latin typeface="Proxima Nova"/>
                <a:ea typeface="Proxima Nova"/>
                <a:cs typeface="Proxima Nova"/>
                <a:sym typeface="Proxima Nova"/>
              </a:defRPr>
            </a:lvl2pPr>
            <a:lvl3pPr indent="-342900" lvl="2" marL="1371600" marR="0" rtl="0" algn="l">
              <a:lnSpc>
                <a:spcPct val="90000"/>
              </a:lnSpc>
              <a:spcBef>
                <a:spcPts val="300"/>
              </a:spcBef>
              <a:spcAft>
                <a:spcPts val="0"/>
              </a:spcAft>
              <a:buClr>
                <a:schemeClr val="dk1"/>
              </a:buClr>
              <a:buSzPts val="1800"/>
              <a:buFont typeface="Proxima Nova"/>
              <a:buChar char="•"/>
              <a:defRPr b="0" i="0" sz="2000" u="none" cap="none" strike="noStrike">
                <a:solidFill>
                  <a:schemeClr val="dk1"/>
                </a:solidFill>
                <a:latin typeface="Proxima Nova"/>
                <a:ea typeface="Proxima Nova"/>
                <a:cs typeface="Proxima Nova"/>
                <a:sym typeface="Proxima Nova"/>
              </a:defRPr>
            </a:lvl3pPr>
            <a:lvl4pPr indent="-323850" lvl="3" marL="1828800" marR="0" rtl="0" algn="l">
              <a:lnSpc>
                <a:spcPct val="90000"/>
              </a:lnSpc>
              <a:spcBef>
                <a:spcPts val="300"/>
              </a:spcBef>
              <a:spcAft>
                <a:spcPts val="0"/>
              </a:spcAft>
              <a:buClr>
                <a:schemeClr val="dk1"/>
              </a:buClr>
              <a:buSzPts val="1500"/>
              <a:buFont typeface="Proxima Nova"/>
              <a:buChar char="•"/>
              <a:defRPr b="0" i="0" sz="2000" u="none" cap="none" strike="noStrike">
                <a:solidFill>
                  <a:schemeClr val="dk1"/>
                </a:solidFill>
                <a:latin typeface="Proxima Nova"/>
                <a:ea typeface="Proxima Nova"/>
                <a:cs typeface="Proxima Nova"/>
                <a:sym typeface="Proxima Nova"/>
              </a:defRPr>
            </a:lvl4pPr>
            <a:lvl5pPr indent="-342900" lvl="4" marL="2286000" marR="0" rtl="0" algn="l">
              <a:lnSpc>
                <a:spcPct val="90000"/>
              </a:lnSpc>
              <a:spcBef>
                <a:spcPts val="300"/>
              </a:spcBef>
              <a:spcAft>
                <a:spcPts val="0"/>
              </a:spcAft>
              <a:buClr>
                <a:schemeClr val="dk1"/>
              </a:buClr>
              <a:buSzPts val="1800"/>
              <a:buFont typeface="Proxima Nova"/>
              <a:buChar char="•"/>
              <a:defRPr b="0" i="0" sz="2000" u="none" cap="none" strike="noStrike">
                <a:solidFill>
                  <a:schemeClr val="dk1"/>
                </a:solidFill>
                <a:latin typeface="Proxima Nova"/>
                <a:ea typeface="Proxima Nova"/>
                <a:cs typeface="Proxima Nova"/>
                <a:sym typeface="Proxima Nova"/>
              </a:defRPr>
            </a:lvl5pPr>
            <a:lvl6pPr indent="-342900" lvl="5" marL="2743200" marR="0" rtl="0" algn="l">
              <a:lnSpc>
                <a:spcPct val="90000"/>
              </a:lnSpc>
              <a:spcBef>
                <a:spcPts val="500"/>
              </a:spcBef>
              <a:spcAft>
                <a:spcPts val="0"/>
              </a:spcAft>
              <a:buClr>
                <a:schemeClr val="dk1"/>
              </a:buClr>
              <a:buSzPts val="1800"/>
              <a:buFont typeface="Proxima Nova"/>
              <a:buChar char="•"/>
              <a:defRPr b="0" i="0" sz="1800" u="none" cap="none" strike="noStrike">
                <a:solidFill>
                  <a:schemeClr val="dk1"/>
                </a:solidFill>
                <a:latin typeface="Proxima Nova"/>
                <a:ea typeface="Proxima Nova"/>
                <a:cs typeface="Proxima Nova"/>
                <a:sym typeface="Proxima Nova"/>
              </a:defRPr>
            </a:lvl6pPr>
            <a:lvl7pPr indent="-342900" lvl="6" marL="3200400" marR="0" rtl="0" algn="l">
              <a:lnSpc>
                <a:spcPct val="90000"/>
              </a:lnSpc>
              <a:spcBef>
                <a:spcPts val="500"/>
              </a:spcBef>
              <a:spcAft>
                <a:spcPts val="0"/>
              </a:spcAft>
              <a:buClr>
                <a:schemeClr val="dk1"/>
              </a:buClr>
              <a:buSzPts val="1800"/>
              <a:buFont typeface="Proxima Nova"/>
              <a:buChar char="•"/>
              <a:defRPr b="0" i="0" sz="1800" u="none" cap="none" strike="noStrike">
                <a:solidFill>
                  <a:schemeClr val="dk1"/>
                </a:solidFill>
                <a:latin typeface="Proxima Nova"/>
                <a:ea typeface="Proxima Nova"/>
                <a:cs typeface="Proxima Nova"/>
                <a:sym typeface="Proxima Nova"/>
              </a:defRPr>
            </a:lvl7pPr>
            <a:lvl8pPr indent="-342900" lvl="7" marL="3657600" marR="0" rtl="0" algn="l">
              <a:lnSpc>
                <a:spcPct val="90000"/>
              </a:lnSpc>
              <a:spcBef>
                <a:spcPts val="500"/>
              </a:spcBef>
              <a:spcAft>
                <a:spcPts val="0"/>
              </a:spcAft>
              <a:buClr>
                <a:schemeClr val="dk1"/>
              </a:buClr>
              <a:buSzPts val="1800"/>
              <a:buFont typeface="Proxima Nova"/>
              <a:buChar char="•"/>
              <a:defRPr b="0" i="0" sz="1800" u="none" cap="none" strike="noStrike">
                <a:solidFill>
                  <a:schemeClr val="dk1"/>
                </a:solidFill>
                <a:latin typeface="Proxima Nova"/>
                <a:ea typeface="Proxima Nova"/>
                <a:cs typeface="Proxima Nova"/>
                <a:sym typeface="Proxima Nova"/>
              </a:defRPr>
            </a:lvl8pPr>
            <a:lvl9pPr indent="-342900" lvl="8" marL="4114800" marR="0" rtl="0" algn="l">
              <a:lnSpc>
                <a:spcPct val="90000"/>
              </a:lnSpc>
              <a:spcBef>
                <a:spcPts val="500"/>
              </a:spcBef>
              <a:spcAft>
                <a:spcPts val="0"/>
              </a:spcAft>
              <a:buClr>
                <a:schemeClr val="dk1"/>
              </a:buClr>
              <a:buSzPts val="1800"/>
              <a:buFont typeface="Proxima Nova"/>
              <a:buChar char="•"/>
              <a:defRPr b="0" i="0" sz="1800" u="none" cap="none" strike="noStrike">
                <a:solidFill>
                  <a:schemeClr val="dk1"/>
                </a:solidFill>
                <a:latin typeface="Proxima Nova"/>
                <a:ea typeface="Proxima Nova"/>
                <a:cs typeface="Proxima Nova"/>
                <a:sym typeface="Proxima Nova"/>
              </a:defRPr>
            </a:lvl9pPr>
          </a:lstStyle>
          <a:p/>
        </p:txBody>
      </p:sp>
      <p:sp>
        <p:nvSpPr>
          <p:cNvPr id="8" name="Google Shape;8;p1"/>
          <p:cNvSpPr txBox="1"/>
          <p:nvPr>
            <p:ph idx="10" type="dt"/>
          </p:nvPr>
        </p:nvSpPr>
        <p:spPr>
          <a:xfrm>
            <a:off x="3050875" y="4752000"/>
            <a:ext cx="900000" cy="27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7F7F7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3993393" y="4752000"/>
            <a:ext cx="1890000" cy="270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7F7F7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5944611" y="4752000"/>
            <a:ext cx="540000" cy="2700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6.png"/><Relationship Id="rId7"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jpg"/><Relationship Id="rId4" Type="http://schemas.openxmlformats.org/officeDocument/2006/relationships/image" Target="../media/image24.png"/><Relationship Id="rId5"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jpg"/><Relationship Id="rId4"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jp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6.jpg"/><Relationship Id="rId4" Type="http://schemas.openxmlformats.org/officeDocument/2006/relationships/image" Target="../media/image32.png"/><Relationship Id="rId5"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jp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0.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0.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1.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2.gif"/><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4.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s://www.itb.ec.europa.eu/docs/guides/latest/validatingRDF/index.html" TargetMode="External"/><Relationship Id="rId4" Type="http://schemas.openxmlformats.org/officeDocument/2006/relationships/image" Target="../media/image38.png"/><Relationship Id="rId5"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9.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3.png"/><Relationship Id="rId4" Type="http://schemas.openxmlformats.org/officeDocument/2006/relationships/hyperlink" Target="https://bit.ly/iceggroup1" TargetMode="External"/><Relationship Id="rId5" Type="http://schemas.openxmlformats.org/officeDocument/2006/relationships/hyperlink" Target="https://bit.ly/iceggroup2" TargetMode="External"/><Relationship Id="rId6" Type="http://schemas.openxmlformats.org/officeDocument/2006/relationships/hyperlink" Target="https://bit.ly/iceggroup3" TargetMode="External"/><Relationship Id="rId7" Type="http://schemas.openxmlformats.org/officeDocument/2006/relationships/hyperlink" Target="https://bit.ly/iceggroup4" TargetMode="External"/><Relationship Id="rId8" Type="http://schemas.openxmlformats.org/officeDocument/2006/relationships/hyperlink" Target="https://bit.ly/iceggroup5"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bit.ly/workshopkbr" TargetMode="External"/><Relationship Id="rId4" Type="http://schemas.openxmlformats.org/officeDocument/2006/relationships/hyperlink" Target="https://bit.ly/workshopkbr" TargetMode="External"/><Relationship Id="rId5" Type="http://schemas.openxmlformats.org/officeDocument/2006/relationships/hyperlink" Target="https://bit.ly/workshopkbr" TargetMode="External"/><Relationship Id="rId6" Type="http://schemas.openxmlformats.org/officeDocument/2006/relationships/image" Target="../media/image48.png"/><Relationship Id="rId7"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hyperlink" Target="http://www.youtube.com/watch?v=KXZ2tuOqYas" TargetMode="External"/><Relationship Id="rId4" Type="http://schemas.openxmlformats.org/officeDocument/2006/relationships/image" Target="../media/image47.jpg"/><Relationship Id="rId5" Type="http://schemas.openxmlformats.org/officeDocument/2006/relationships/hyperlink" Target="http://www.youtube.com/watch?v=aLOWUVXQAmc" TargetMode="External"/><Relationship Id="rId6" Type="http://schemas.openxmlformats.org/officeDocument/2006/relationships/image" Target="../media/image4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9.png"/><Relationship Id="rId4" Type="http://schemas.openxmlformats.org/officeDocument/2006/relationships/image" Target="../media/image45.png"/><Relationship Id="rId5" Type="http://schemas.openxmlformats.org/officeDocument/2006/relationships/image" Target="../media/image50.png"/><Relationship Id="rId6" Type="http://schemas.openxmlformats.org/officeDocument/2006/relationships/image" Target="../media/image49.png"/><Relationship Id="rId7"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8.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1.png"/><Relationship Id="rId4" Type="http://schemas.openxmlformats.org/officeDocument/2006/relationships/image" Target="../media/image48.png"/><Relationship Id="rId5"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1.png"/><Relationship Id="rId4" Type="http://schemas.openxmlformats.org/officeDocument/2006/relationships/image" Target="../media/image48.png"/><Relationship Id="rId5"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5.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hyperlink" Target="https://lov.linkeddata.es/dataset/lov" TargetMode="External"/><Relationship Id="rId4" Type="http://schemas.openxmlformats.org/officeDocument/2006/relationships/hyperlink" Target="http://data.vlaanderen.be/ns" TargetMode="External"/><Relationship Id="rId5"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6.png"/><Relationship Id="rId4" Type="http://schemas.openxmlformats.org/officeDocument/2006/relationships/hyperlink" Target="https://bit.ly/userhandbookisa"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hyperlink" Target="https://data.vlaanderen.be/doc/applicatieprofiel/organisatie-basis/#Geregistreerde%20Organisatie" TargetMode="External"/><Relationship Id="rId4" Type="http://schemas.openxmlformats.org/officeDocument/2006/relationships/hyperlink" Target="https://data.vlaanderen.be/doc/applicatieprofiel/generiek-basis/#Persoon" TargetMode="External"/><Relationship Id="rId5" Type="http://schemas.openxmlformats.org/officeDocument/2006/relationships/hyperlink" Target="https://data.vlaanderen.be/doc/applicatieprofiel/organisatie-basis/#Geregistreerde%20Organisatie" TargetMode="External"/><Relationship Id="rId6" Type="http://schemas.openxmlformats.org/officeDocument/2006/relationships/image" Target="../media/image51.png"/><Relationship Id="rId7" Type="http://schemas.openxmlformats.org/officeDocument/2006/relationships/image" Target="../media/image48.png"/><Relationship Id="rId8"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hyperlink" Target="https://data.vlaanderen.be/doc/applicatieprofiel/organisatie-basis/#Geregistreerde%20Organisatie" TargetMode="External"/><Relationship Id="rId4" Type="http://schemas.openxmlformats.org/officeDocument/2006/relationships/hyperlink" Target="https://data.vlaanderen.be/doc/applicatieprofiel/generiek-basis/#Persoon" TargetMode="External"/><Relationship Id="rId5" Type="http://schemas.openxmlformats.org/officeDocument/2006/relationships/hyperlink" Target="https://data.vlaanderen.be/doc/applicatieprofiel/organisatie-basis/#Geregistreerde%20Organisatie"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hyperlink" Target="https://data.vlaanderen.be/doc/applicatieprofiel/organisatie-basis/#Geregistreerde%20Organisatie" TargetMode="External"/><Relationship Id="rId4" Type="http://schemas.openxmlformats.org/officeDocument/2006/relationships/hyperlink" Target="https://data.vlaanderen.be/doc/applicatieprofiel/generiek-basis/#Persoon" TargetMode="External"/><Relationship Id="rId5" Type="http://schemas.openxmlformats.org/officeDocument/2006/relationships/hyperlink" Target="https://data.vlaanderen.be/doc/applicatieprofiel/organisatie-basis/#Geregistreerde%20Organisatie" TargetMode="External"/><Relationship Id="rId6" Type="http://schemas.openxmlformats.org/officeDocument/2006/relationships/image" Target="../media/image52.png"/><Relationship Id="rId7"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4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7.png"/><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2.png"/><Relationship Id="rId4" Type="http://schemas.openxmlformats.org/officeDocument/2006/relationships/image" Target="../media/image59.png"/><Relationship Id="rId5" Type="http://schemas.openxmlformats.org/officeDocument/2006/relationships/image" Target="../media/image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2.png"/><Relationship Id="rId4" Type="http://schemas.openxmlformats.org/officeDocument/2006/relationships/image" Target="../media/image67.png"/><Relationship Id="rId5"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2.png"/><Relationship Id="rId4" Type="http://schemas.openxmlformats.org/officeDocument/2006/relationships/image" Target="../media/image67.png"/><Relationship Id="rId5" Type="http://schemas.openxmlformats.org/officeDocument/2006/relationships/image" Target="../media/image60.png"/><Relationship Id="rId6"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2.png"/><Relationship Id="rId4" Type="http://schemas.openxmlformats.org/officeDocument/2006/relationships/image" Target="../media/image66.png"/><Relationship Id="rId5" Type="http://schemas.openxmlformats.org/officeDocument/2006/relationships/image" Target="../media/image65.png"/><Relationship Id="rId6" Type="http://schemas.openxmlformats.org/officeDocument/2006/relationships/image" Target="../media/image71.png"/><Relationship Id="rId7" Type="http://schemas.openxmlformats.org/officeDocument/2006/relationships/image" Target="../media/image7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2.png"/><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52.png"/><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52.png"/><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52.png"/><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43.png"/><Relationship Id="rId4" Type="http://schemas.openxmlformats.org/officeDocument/2006/relationships/hyperlink" Target="https://bit.ly/kbrworkshop"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comments" Target="../comments/comment1.xml"/><Relationship Id="rId4" Type="http://schemas.openxmlformats.org/officeDocument/2006/relationships/image" Target="../media/image20.png"/><Relationship Id="rId5" Type="http://schemas.openxmlformats.org/officeDocument/2006/relationships/image" Target="../media/image8.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8"/>
          <p:cNvSpPr txBox="1"/>
          <p:nvPr>
            <p:ph idx="4294967295" type="ctrTitle"/>
          </p:nvPr>
        </p:nvSpPr>
        <p:spPr>
          <a:xfrm>
            <a:off x="576000" y="1890000"/>
            <a:ext cx="7070100" cy="1184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3700"/>
              <a:buFont typeface="Proxima Nova"/>
              <a:buNone/>
            </a:pPr>
            <a:r>
              <a:rPr b="0" i="0" lang="en-US" sz="3700" u="none" cap="none" strike="noStrike">
                <a:solidFill>
                  <a:schemeClr val="dk1"/>
                </a:solidFill>
                <a:latin typeface="Proxima Nova"/>
                <a:ea typeface="Proxima Nova"/>
                <a:cs typeface="Proxima Nova"/>
                <a:sym typeface="Proxima Nova"/>
              </a:rPr>
              <a:t>Workshop: Data Modelling of Persons and Organisations</a:t>
            </a:r>
            <a:endParaRPr/>
          </a:p>
        </p:txBody>
      </p:sp>
      <p:sp>
        <p:nvSpPr>
          <p:cNvPr id="102" name="Google Shape;102;p18"/>
          <p:cNvSpPr txBox="1"/>
          <p:nvPr>
            <p:ph idx="4294967295" type="subTitle"/>
          </p:nvPr>
        </p:nvSpPr>
        <p:spPr>
          <a:xfrm>
            <a:off x="588600" y="3131025"/>
            <a:ext cx="4983300" cy="1167300"/>
          </a:xfrm>
          <a:prstGeom prst="rect">
            <a:avLst/>
          </a:prstGeom>
          <a:noFill/>
          <a:ln>
            <a:noFill/>
          </a:ln>
        </p:spPr>
        <p:txBody>
          <a:bodyPr anchorCtr="0" anchor="t" bIns="91425" lIns="91425" spcFirstLastPara="1" rIns="91425" wrap="square" tIns="91425">
            <a:noAutofit/>
          </a:bodyPr>
          <a:lstStyle/>
          <a:p>
            <a:pPr indent="-354330" lvl="0" marL="457200" marR="0" rtl="0" algn="l">
              <a:lnSpc>
                <a:spcPct val="111392"/>
              </a:lnSpc>
              <a:spcBef>
                <a:spcPts val="300"/>
              </a:spcBef>
              <a:spcAft>
                <a:spcPts val="0"/>
              </a:spcAft>
              <a:buClr>
                <a:schemeClr val="dk1"/>
              </a:buClr>
              <a:buSzPts val="1422"/>
              <a:buFont typeface="Proxima Nova"/>
              <a:buNone/>
            </a:pPr>
            <a:r>
              <a:rPr b="1" i="0" lang="en-US" sz="2400" u="none" cap="none" strike="noStrike">
                <a:solidFill>
                  <a:schemeClr val="dk1"/>
                </a:solidFill>
                <a:latin typeface="Calibri"/>
                <a:ea typeface="Calibri"/>
                <a:cs typeface="Calibri"/>
                <a:sym typeface="Calibri"/>
              </a:rPr>
              <a:t>MS Teams (120min)</a:t>
            </a:r>
            <a:endParaRPr/>
          </a:p>
          <a:p>
            <a:pPr indent="-354330" lvl="0" marL="457200" marR="0" rtl="0" algn="l">
              <a:lnSpc>
                <a:spcPct val="111392"/>
              </a:lnSpc>
              <a:spcBef>
                <a:spcPts val="300"/>
              </a:spcBef>
              <a:spcAft>
                <a:spcPts val="0"/>
              </a:spcAft>
              <a:buClr>
                <a:schemeClr val="dk1"/>
              </a:buClr>
              <a:buSzPts val="1422"/>
              <a:buFont typeface="Proxima Nova"/>
              <a:buNone/>
            </a:pPr>
            <a:r>
              <a:t/>
            </a:r>
            <a:endParaRPr b="0" i="0" sz="1500" u="none" cap="none" strike="noStrike">
              <a:solidFill>
                <a:schemeClr val="dk1"/>
              </a:solidFill>
              <a:latin typeface="Calibri"/>
              <a:ea typeface="Calibri"/>
              <a:cs typeface="Calibri"/>
              <a:sym typeface="Calibri"/>
            </a:endParaRPr>
          </a:p>
          <a:p>
            <a:pPr indent="-354330" lvl="0" marL="457200" marR="0" rtl="0" algn="l">
              <a:lnSpc>
                <a:spcPct val="111392"/>
              </a:lnSpc>
              <a:spcBef>
                <a:spcPts val="300"/>
              </a:spcBef>
              <a:spcAft>
                <a:spcPts val="0"/>
              </a:spcAft>
              <a:buClr>
                <a:schemeClr val="dk1"/>
              </a:buClr>
              <a:buSzPts val="1980"/>
              <a:buFont typeface="Proxima Nova"/>
              <a:buNone/>
            </a:pPr>
            <a:r>
              <a:rPr b="0" i="0" lang="en-US" sz="2400" u="none" cap="none" strike="noStrike">
                <a:solidFill>
                  <a:schemeClr val="dk1"/>
                </a:solidFill>
                <a:latin typeface="Calibri"/>
                <a:ea typeface="Calibri"/>
                <a:cs typeface="Calibri"/>
                <a:sym typeface="Calibri"/>
              </a:rPr>
              <a:t>17 september 2021</a:t>
            </a:r>
            <a:endParaRPr b="0" i="0" sz="2200" u="none" cap="none" strike="noStrike">
              <a:solidFill>
                <a:schemeClr val="dk1"/>
              </a:solidFill>
              <a:latin typeface="Calibri"/>
              <a:ea typeface="Calibri"/>
              <a:cs typeface="Calibri"/>
              <a:sym typeface="Calibri"/>
            </a:endParaRPr>
          </a:p>
          <a:p>
            <a:pPr indent="-354330" lvl="0" marL="457200" marR="0" rtl="0" algn="l">
              <a:lnSpc>
                <a:spcPct val="111392"/>
              </a:lnSpc>
              <a:spcBef>
                <a:spcPts val="300"/>
              </a:spcBef>
              <a:spcAft>
                <a:spcPts val="0"/>
              </a:spcAft>
              <a:buClr>
                <a:schemeClr val="dk1"/>
              </a:buClr>
              <a:buSzPts val="1422"/>
              <a:buFont typeface="Proxima Nova"/>
              <a:buNone/>
            </a:pPr>
            <a:r>
              <a:rPr b="0" i="0" lang="en-US" sz="2400" u="none" cap="none" strike="noStrike">
                <a:solidFill>
                  <a:schemeClr val="dk1"/>
                </a:solidFill>
                <a:latin typeface="Calibri"/>
                <a:ea typeface="Calibri"/>
                <a:cs typeface="Calibri"/>
                <a:sym typeface="Calibri"/>
              </a:rPr>
              <a:t>#beinterop</a:t>
            </a:r>
            <a:endParaRPr b="0" i="0" sz="2400" u="none" cap="none" strike="noStrike">
              <a:solidFill>
                <a:schemeClr val="dk1"/>
              </a:solidFill>
              <a:latin typeface="Calibri"/>
              <a:ea typeface="Calibri"/>
              <a:cs typeface="Calibri"/>
              <a:sym typeface="Calibri"/>
            </a:endParaRPr>
          </a:p>
          <a:p>
            <a:pPr indent="-354330" lvl="0" marL="457200" marR="0" rtl="0" algn="l">
              <a:lnSpc>
                <a:spcPct val="111392"/>
              </a:lnSpc>
              <a:spcBef>
                <a:spcPts val="300"/>
              </a:spcBef>
              <a:spcAft>
                <a:spcPts val="0"/>
              </a:spcAft>
              <a:buClr>
                <a:schemeClr val="dk1"/>
              </a:buClr>
              <a:buSzPts val="1422"/>
              <a:buFont typeface="Proxima Nova"/>
              <a:buNone/>
            </a:pPr>
            <a:r>
              <a:t/>
            </a:r>
            <a:endParaRPr b="0" i="0" sz="1550" u="none" cap="none" strike="noStrike">
              <a:solidFill>
                <a:schemeClr val="dk1"/>
              </a:solidFill>
              <a:latin typeface="Proxima Nova"/>
              <a:ea typeface="Proxima Nova"/>
              <a:cs typeface="Proxima Nova"/>
              <a:sym typeface="Proxima Nova"/>
            </a:endParaRPr>
          </a:p>
          <a:p>
            <a:pPr indent="-354330" lvl="0" marL="457200" marR="0" rtl="0" algn="l">
              <a:lnSpc>
                <a:spcPct val="111392"/>
              </a:lnSpc>
              <a:spcBef>
                <a:spcPts val="300"/>
              </a:spcBef>
              <a:spcAft>
                <a:spcPts val="0"/>
              </a:spcAft>
              <a:buClr>
                <a:schemeClr val="dk1"/>
              </a:buClr>
              <a:buSzPts val="1422"/>
              <a:buFont typeface="Proxima Nova"/>
              <a:buNone/>
            </a:pPr>
            <a:r>
              <a:t/>
            </a:r>
            <a:endParaRPr b="0" i="0" sz="2200" u="none" cap="none" strike="noStrike">
              <a:solidFill>
                <a:schemeClr val="dk1"/>
              </a:solidFill>
              <a:latin typeface="Proxima Nova"/>
              <a:ea typeface="Proxima Nova"/>
              <a:cs typeface="Proxima Nova"/>
              <a:sym typeface="Proxima Nova"/>
            </a:endParaRPr>
          </a:p>
        </p:txBody>
      </p:sp>
      <p:sp>
        <p:nvSpPr>
          <p:cNvPr id="103" name="Google Shape;103;p18"/>
          <p:cNvSpPr/>
          <p:nvPr/>
        </p:nvSpPr>
        <p:spPr>
          <a:xfrm>
            <a:off x="6035900" y="3326250"/>
            <a:ext cx="2287818" cy="1070874"/>
          </a:xfrm>
          <a:prstGeom prst="irregularSeal2">
            <a:avLst/>
          </a:prstGeom>
          <a:solidFill>
            <a:srgbClr val="FFF2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Proxima Nova"/>
                <a:ea typeface="Proxima Nova"/>
                <a:cs typeface="Proxima Nova"/>
                <a:sym typeface="Proxima Nova"/>
              </a:rPr>
              <a:t>start at 13:00</a:t>
            </a:r>
            <a:endParaRPr b="1" i="0" sz="1600" u="none" cap="none" strike="noStrike">
              <a:solidFill>
                <a:srgbClr val="000000"/>
              </a:solidFill>
              <a:latin typeface="Proxima Nova"/>
              <a:ea typeface="Proxima Nova"/>
              <a:cs typeface="Proxima Nova"/>
              <a:sym typeface="Proxima Nova"/>
            </a:endParaRPr>
          </a:p>
        </p:txBody>
      </p:sp>
      <p:pic>
        <p:nvPicPr>
          <p:cNvPr id="104" name="Google Shape;104;p18"/>
          <p:cNvPicPr preferRelativeResize="0"/>
          <p:nvPr/>
        </p:nvPicPr>
        <p:blipFill rotWithShape="1">
          <a:blip r:embed="rId3">
            <a:alphaModFix/>
          </a:blip>
          <a:srcRect b="0" l="0" r="0" t="0"/>
          <a:stretch/>
        </p:blipFill>
        <p:spPr>
          <a:xfrm>
            <a:off x="4537875" y="111096"/>
            <a:ext cx="1136900" cy="568450"/>
          </a:xfrm>
          <a:prstGeom prst="rect">
            <a:avLst/>
          </a:prstGeom>
          <a:noFill/>
          <a:ln>
            <a:noFill/>
          </a:ln>
        </p:spPr>
      </p:pic>
      <p:pic>
        <p:nvPicPr>
          <p:cNvPr id="105" name="Google Shape;105;p18"/>
          <p:cNvPicPr preferRelativeResize="0"/>
          <p:nvPr/>
        </p:nvPicPr>
        <p:blipFill rotWithShape="1">
          <a:blip r:embed="rId4">
            <a:alphaModFix/>
          </a:blip>
          <a:srcRect b="0" l="0" r="0" t="0"/>
          <a:stretch/>
        </p:blipFill>
        <p:spPr>
          <a:xfrm>
            <a:off x="5843354" y="234362"/>
            <a:ext cx="1499675" cy="402600"/>
          </a:xfrm>
          <a:prstGeom prst="rect">
            <a:avLst/>
          </a:prstGeom>
          <a:noFill/>
          <a:ln>
            <a:noFill/>
          </a:ln>
        </p:spPr>
      </p:pic>
      <p:pic>
        <p:nvPicPr>
          <p:cNvPr id="106" name="Google Shape;106;p18"/>
          <p:cNvPicPr preferRelativeResize="0"/>
          <p:nvPr/>
        </p:nvPicPr>
        <p:blipFill rotWithShape="1">
          <a:blip r:embed="rId5">
            <a:alphaModFix/>
          </a:blip>
          <a:srcRect b="0" l="0" r="0" t="0"/>
          <a:stretch/>
        </p:blipFill>
        <p:spPr>
          <a:xfrm>
            <a:off x="7510183" y="236352"/>
            <a:ext cx="1425389" cy="36101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82" name="Shape 182"/>
        <p:cNvGrpSpPr/>
        <p:nvPr/>
      </p:nvGrpSpPr>
      <p:grpSpPr>
        <a:xfrm>
          <a:off x="0" y="0"/>
          <a:ext cx="0" cy="0"/>
          <a:chOff x="0" y="0"/>
          <a:chExt cx="0" cy="0"/>
        </a:xfrm>
      </p:grpSpPr>
      <p:sp>
        <p:nvSpPr>
          <p:cNvPr id="183" name="Google Shape;183;p27"/>
          <p:cNvSpPr txBox="1"/>
          <p:nvPr>
            <p:ph idx="4294967295" type="body"/>
          </p:nvPr>
        </p:nvSpPr>
        <p:spPr>
          <a:xfrm>
            <a:off x="457800" y="2172625"/>
            <a:ext cx="7342800" cy="2970900"/>
          </a:xfrm>
          <a:prstGeom prst="rect">
            <a:avLst/>
          </a:prstGeom>
          <a:noFill/>
          <a:ln>
            <a:noFill/>
          </a:ln>
        </p:spPr>
        <p:txBody>
          <a:bodyPr anchorCtr="0" anchor="t" bIns="91425" lIns="91425" spcFirstLastPara="1" rIns="91425" wrap="square" tIns="91425">
            <a:noAutofit/>
          </a:bodyPr>
          <a:lstStyle/>
          <a:p>
            <a:pPr indent="0" lvl="0" marL="457200" marR="0" rtl="0" algn="l">
              <a:lnSpc>
                <a:spcPct val="150000"/>
              </a:lnSpc>
              <a:spcBef>
                <a:spcPts val="300"/>
              </a:spcBef>
              <a:spcAft>
                <a:spcPts val="0"/>
              </a:spcAft>
              <a:buSzPts val="1980"/>
              <a:buNone/>
            </a:pPr>
            <a:r>
              <a:rPr lang="en-US" sz="2000"/>
              <a:t>Levels of interoperability </a:t>
            </a:r>
            <a:endParaRPr sz="2000"/>
          </a:p>
          <a:p>
            <a:pPr indent="0" lvl="0" marL="457200" marR="0" rtl="0" algn="l">
              <a:lnSpc>
                <a:spcPct val="150000"/>
              </a:lnSpc>
              <a:spcBef>
                <a:spcPts val="300"/>
              </a:spcBef>
              <a:spcAft>
                <a:spcPts val="0"/>
              </a:spcAft>
              <a:buSzPts val="1980"/>
              <a:buNone/>
            </a:pPr>
            <a:r>
              <a:rPr lang="en-US" sz="2000"/>
              <a:t>Governance</a:t>
            </a:r>
            <a:endParaRPr sz="2000"/>
          </a:p>
          <a:p>
            <a:pPr indent="0" lvl="0" marL="457200" marR="0" rtl="0" algn="l">
              <a:lnSpc>
                <a:spcPct val="150000"/>
              </a:lnSpc>
              <a:spcBef>
                <a:spcPts val="300"/>
              </a:spcBef>
              <a:spcAft>
                <a:spcPts val="0"/>
              </a:spcAft>
              <a:buSzPts val="1980"/>
              <a:buNone/>
            </a:pPr>
            <a:r>
              <a:rPr lang="en-US" sz="2000"/>
              <a:t>Semantic data </a:t>
            </a:r>
            <a:endParaRPr sz="2000"/>
          </a:p>
          <a:p>
            <a:pPr indent="0" lvl="0" marL="457200" marR="0" rtl="0" algn="l">
              <a:lnSpc>
                <a:spcPct val="150000"/>
              </a:lnSpc>
              <a:spcBef>
                <a:spcPts val="300"/>
              </a:spcBef>
              <a:spcAft>
                <a:spcPts val="0"/>
              </a:spcAft>
              <a:buSzPts val="1980"/>
              <a:buNone/>
            </a:pPr>
            <a:r>
              <a:rPr lang="en-US" sz="2000"/>
              <a:t>API’s</a:t>
            </a:r>
            <a:endParaRPr sz="2000"/>
          </a:p>
          <a:p>
            <a:pPr indent="0" lvl="0" marL="457200" marR="0" rtl="0" algn="l">
              <a:lnSpc>
                <a:spcPct val="150000"/>
              </a:lnSpc>
              <a:spcBef>
                <a:spcPts val="300"/>
              </a:spcBef>
              <a:spcAft>
                <a:spcPts val="0"/>
              </a:spcAft>
              <a:buSzPts val="1980"/>
              <a:buNone/>
            </a:pPr>
            <a:r>
              <a:rPr lang="en-US" sz="2000"/>
              <a:t>Tooling</a:t>
            </a:r>
            <a:endParaRPr sz="2000"/>
          </a:p>
          <a:p>
            <a:pPr indent="0" lvl="0" marL="457200" marR="0" rtl="0" algn="l">
              <a:lnSpc>
                <a:spcPct val="150000"/>
              </a:lnSpc>
              <a:spcBef>
                <a:spcPts val="300"/>
              </a:spcBef>
              <a:spcAft>
                <a:spcPts val="0"/>
              </a:spcAft>
              <a:buSzPts val="1980"/>
              <a:buNone/>
            </a:pPr>
            <a:r>
              <a:t/>
            </a:r>
            <a:endParaRPr/>
          </a:p>
          <a:p>
            <a:pPr indent="0" lvl="0" marL="0" marR="0" rtl="0" algn="l">
              <a:lnSpc>
                <a:spcPct val="115000"/>
              </a:lnSpc>
              <a:spcBef>
                <a:spcPts val="300"/>
              </a:spcBef>
              <a:spcAft>
                <a:spcPts val="0"/>
              </a:spcAft>
              <a:buSzPts val="1980"/>
              <a:buNone/>
            </a:pPr>
            <a:r>
              <a:t/>
            </a:r>
            <a:endParaRPr/>
          </a:p>
        </p:txBody>
      </p:sp>
      <p:sp>
        <p:nvSpPr>
          <p:cNvPr id="184" name="Google Shape;184;p27"/>
          <p:cNvSpPr txBox="1"/>
          <p:nvPr>
            <p:ph idx="4294967295" type="title"/>
          </p:nvPr>
        </p:nvSpPr>
        <p:spPr>
          <a:xfrm>
            <a:off x="457800" y="0"/>
            <a:ext cx="8686200" cy="2571900"/>
          </a:xfrm>
          <a:prstGeom prst="rect">
            <a:avLst/>
          </a:prstGeom>
          <a:noFill/>
          <a:ln>
            <a:noFill/>
          </a:ln>
        </p:spPr>
        <p:txBody>
          <a:bodyPr anchorCtr="0" anchor="ctr" bIns="91425" lIns="91425" spcFirstLastPara="1" rIns="91425" wrap="square" tIns="91425">
            <a:noAutofit/>
          </a:bodyPr>
          <a:lstStyle/>
          <a:p>
            <a:pPr indent="0" lvl="0" marL="0" rtl="0" algn="ctr">
              <a:lnSpc>
                <a:spcPct val="102702"/>
              </a:lnSpc>
              <a:spcBef>
                <a:spcPts val="0"/>
              </a:spcBef>
              <a:spcAft>
                <a:spcPts val="0"/>
              </a:spcAft>
              <a:buSzPts val="3700"/>
              <a:buNone/>
            </a:pPr>
            <a:r>
              <a:rPr b="1" lang="en-US">
                <a:highlight>
                  <a:schemeClr val="accent1"/>
                </a:highlight>
              </a:rPr>
              <a:t>13:10 - 13:50 - About linked data </a:t>
            </a:r>
            <a:endParaRPr b="1">
              <a:highlight>
                <a:schemeClr val="accent1"/>
              </a:highlight>
            </a:endParaRPr>
          </a:p>
        </p:txBody>
      </p:sp>
      <p:pic>
        <p:nvPicPr>
          <p:cNvPr id="185" name="Google Shape;185;p27"/>
          <p:cNvPicPr preferRelativeResize="0"/>
          <p:nvPr/>
        </p:nvPicPr>
        <p:blipFill rotWithShape="1">
          <a:blip r:embed="rId3">
            <a:alphaModFix/>
          </a:blip>
          <a:srcRect b="0" l="0" r="0" t="0"/>
          <a:stretch/>
        </p:blipFill>
        <p:spPr>
          <a:xfrm>
            <a:off x="519138" y="2320650"/>
            <a:ext cx="319350" cy="319350"/>
          </a:xfrm>
          <a:prstGeom prst="rect">
            <a:avLst/>
          </a:prstGeom>
          <a:noFill/>
          <a:ln>
            <a:noFill/>
          </a:ln>
        </p:spPr>
      </p:pic>
      <p:pic>
        <p:nvPicPr>
          <p:cNvPr id="186" name="Google Shape;186;p27"/>
          <p:cNvPicPr preferRelativeResize="0"/>
          <p:nvPr/>
        </p:nvPicPr>
        <p:blipFill rotWithShape="1">
          <a:blip r:embed="rId4">
            <a:alphaModFix/>
          </a:blip>
          <a:srcRect b="0" l="0" r="0" t="0"/>
          <a:stretch/>
        </p:blipFill>
        <p:spPr>
          <a:xfrm>
            <a:off x="519125" y="3318400"/>
            <a:ext cx="319350" cy="319350"/>
          </a:xfrm>
          <a:prstGeom prst="rect">
            <a:avLst/>
          </a:prstGeom>
          <a:noFill/>
          <a:ln>
            <a:noFill/>
          </a:ln>
        </p:spPr>
      </p:pic>
      <p:pic>
        <p:nvPicPr>
          <p:cNvPr id="187" name="Google Shape;187;p27"/>
          <p:cNvPicPr preferRelativeResize="0"/>
          <p:nvPr/>
        </p:nvPicPr>
        <p:blipFill rotWithShape="1">
          <a:blip r:embed="rId5">
            <a:alphaModFix/>
          </a:blip>
          <a:srcRect b="0" l="0" r="0" t="0"/>
          <a:stretch/>
        </p:blipFill>
        <p:spPr>
          <a:xfrm>
            <a:off x="519125" y="3817275"/>
            <a:ext cx="319350" cy="319350"/>
          </a:xfrm>
          <a:prstGeom prst="rect">
            <a:avLst/>
          </a:prstGeom>
          <a:noFill/>
          <a:ln>
            <a:noFill/>
          </a:ln>
        </p:spPr>
      </p:pic>
      <p:pic>
        <p:nvPicPr>
          <p:cNvPr id="188" name="Google Shape;188;p27"/>
          <p:cNvPicPr preferRelativeResize="0"/>
          <p:nvPr/>
        </p:nvPicPr>
        <p:blipFill rotWithShape="1">
          <a:blip r:embed="rId6">
            <a:alphaModFix/>
          </a:blip>
          <a:srcRect b="0" l="0" r="0" t="0"/>
          <a:stretch/>
        </p:blipFill>
        <p:spPr>
          <a:xfrm>
            <a:off x="509888" y="4292550"/>
            <a:ext cx="337825" cy="337825"/>
          </a:xfrm>
          <a:prstGeom prst="rect">
            <a:avLst/>
          </a:prstGeom>
          <a:noFill/>
          <a:ln>
            <a:noFill/>
          </a:ln>
        </p:spPr>
      </p:pic>
      <p:pic>
        <p:nvPicPr>
          <p:cNvPr id="189" name="Google Shape;189;p27"/>
          <p:cNvPicPr preferRelativeResize="0"/>
          <p:nvPr/>
        </p:nvPicPr>
        <p:blipFill rotWithShape="1">
          <a:blip r:embed="rId7">
            <a:alphaModFix/>
          </a:blip>
          <a:srcRect b="0" l="0" r="0" t="0"/>
          <a:stretch/>
        </p:blipFill>
        <p:spPr>
          <a:xfrm>
            <a:off x="519125" y="2819525"/>
            <a:ext cx="319350" cy="319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8"/>
          <p:cNvPicPr preferRelativeResize="0"/>
          <p:nvPr/>
        </p:nvPicPr>
        <p:blipFill rotWithShape="1">
          <a:blip r:embed="rId3">
            <a:alphaModFix/>
          </a:blip>
          <a:srcRect b="7813" l="0" r="0" t="7812"/>
          <a:stretch/>
        </p:blipFill>
        <p:spPr>
          <a:xfrm>
            <a:off x="1888700" y="2124800"/>
            <a:ext cx="5366599" cy="3018699"/>
          </a:xfrm>
          <a:prstGeom prst="rect">
            <a:avLst/>
          </a:prstGeom>
          <a:noFill/>
          <a:ln>
            <a:noFill/>
          </a:ln>
        </p:spPr>
      </p:pic>
      <p:sp>
        <p:nvSpPr>
          <p:cNvPr id="195" name="Google Shape;195;p28"/>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Interoperability</a:t>
            </a:r>
            <a:endParaRPr b="1" i="0" sz="2400" u="none" cap="none" strike="noStrike">
              <a:solidFill>
                <a:srgbClr val="000000"/>
              </a:solidFill>
              <a:latin typeface="Proxima Nova"/>
              <a:ea typeface="Proxima Nova"/>
              <a:cs typeface="Proxima Nova"/>
              <a:sym typeface="Proxima Nova"/>
            </a:endParaRPr>
          </a:p>
        </p:txBody>
      </p:sp>
      <p:cxnSp>
        <p:nvCxnSpPr>
          <p:cNvPr id="196" name="Google Shape;196;p28"/>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197" name="Google Shape;197;p28"/>
          <p:cNvSpPr txBox="1"/>
          <p:nvPr>
            <p:ph idx="4294967295" type="body"/>
          </p:nvPr>
        </p:nvSpPr>
        <p:spPr>
          <a:xfrm>
            <a:off x="384725" y="1099200"/>
            <a:ext cx="8759400" cy="2754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300"/>
              </a:spcBef>
              <a:spcAft>
                <a:spcPts val="0"/>
              </a:spcAft>
              <a:buSzPts val="1980"/>
              <a:buNone/>
            </a:pPr>
            <a:r>
              <a:rPr lang="en-US" sz="1800"/>
              <a:t>The ability of  </a:t>
            </a:r>
            <a:r>
              <a:rPr b="1" lang="en-US" sz="1800"/>
              <a:t>different autonomous organizations or systems</a:t>
            </a:r>
            <a:r>
              <a:rPr lang="en-US" sz="1800"/>
              <a:t> to </a:t>
            </a:r>
            <a:r>
              <a:rPr b="1" lang="en-US" sz="1800"/>
              <a:t>communicate and collaborate</a:t>
            </a:r>
            <a:r>
              <a:rPr lang="en-US" sz="1800"/>
              <a:t> with each other.</a:t>
            </a:r>
            <a:endParaRPr sz="1800"/>
          </a:p>
        </p:txBody>
      </p:sp>
      <p:pic>
        <p:nvPicPr>
          <p:cNvPr id="198" name="Google Shape;198;p28"/>
          <p:cNvPicPr preferRelativeResize="0"/>
          <p:nvPr/>
        </p:nvPicPr>
        <p:blipFill rotWithShape="1">
          <a:blip r:embed="rId4">
            <a:alphaModFix/>
          </a:blip>
          <a:srcRect b="0" l="0" r="0" t="0"/>
          <a:stretch/>
        </p:blipFill>
        <p:spPr>
          <a:xfrm>
            <a:off x="609875" y="306025"/>
            <a:ext cx="319350" cy="319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grpSp>
        <p:nvGrpSpPr>
          <p:cNvPr id="203" name="Google Shape;203;p29"/>
          <p:cNvGrpSpPr/>
          <p:nvPr/>
        </p:nvGrpSpPr>
        <p:grpSpPr>
          <a:xfrm>
            <a:off x="1078468" y="867444"/>
            <a:ext cx="7967910" cy="3333001"/>
            <a:chOff x="442334" y="930964"/>
            <a:chExt cx="10128270" cy="4426297"/>
          </a:xfrm>
        </p:grpSpPr>
        <p:grpSp>
          <p:nvGrpSpPr>
            <p:cNvPr id="204" name="Google Shape;204;p29"/>
            <p:cNvGrpSpPr/>
            <p:nvPr/>
          </p:nvGrpSpPr>
          <p:grpSpPr>
            <a:xfrm>
              <a:off x="442334" y="930964"/>
              <a:ext cx="10128270" cy="3748393"/>
              <a:chOff x="1259702" y="1438058"/>
              <a:chExt cx="8646296" cy="3199926"/>
            </a:xfrm>
          </p:grpSpPr>
          <p:pic>
            <p:nvPicPr>
              <p:cNvPr id="205" name="Google Shape;205;p29"/>
              <p:cNvPicPr preferRelativeResize="0"/>
              <p:nvPr/>
            </p:nvPicPr>
            <p:blipFill rotWithShape="1">
              <a:blip r:embed="rId3">
                <a:alphaModFix/>
              </a:blip>
              <a:srcRect b="19244" l="0" r="0" t="0"/>
              <a:stretch/>
            </p:blipFill>
            <p:spPr>
              <a:xfrm>
                <a:off x="1259702" y="1438058"/>
                <a:ext cx="8646296" cy="3199890"/>
              </a:xfrm>
              <a:prstGeom prst="rect">
                <a:avLst/>
              </a:prstGeom>
              <a:noFill/>
              <a:ln>
                <a:noFill/>
              </a:ln>
            </p:spPr>
          </p:pic>
          <p:sp>
            <p:nvSpPr>
              <p:cNvPr id="206" name="Google Shape;206;p29"/>
              <p:cNvSpPr/>
              <p:nvPr/>
            </p:nvSpPr>
            <p:spPr>
              <a:xfrm>
                <a:off x="6475615" y="4430684"/>
                <a:ext cx="640200" cy="207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207" name="Google Shape;207;p29"/>
            <p:cNvSpPr txBox="1"/>
            <p:nvPr/>
          </p:nvSpPr>
          <p:spPr>
            <a:xfrm>
              <a:off x="1145595" y="4849499"/>
              <a:ext cx="2091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Local government</a:t>
              </a:r>
              <a:endParaRPr b="0" i="0" sz="1400" u="none" cap="none" strike="noStrike">
                <a:solidFill>
                  <a:srgbClr val="000000"/>
                </a:solidFill>
                <a:latin typeface="Proxima Nova"/>
                <a:ea typeface="Proxima Nova"/>
                <a:cs typeface="Proxima Nova"/>
                <a:sym typeface="Proxima Nova"/>
              </a:endParaRPr>
            </a:p>
          </p:txBody>
        </p:sp>
        <p:sp>
          <p:nvSpPr>
            <p:cNvPr id="208" name="Google Shape;208;p29"/>
            <p:cNvSpPr txBox="1"/>
            <p:nvPr/>
          </p:nvSpPr>
          <p:spPr>
            <a:xfrm>
              <a:off x="3753820" y="4711061"/>
              <a:ext cx="16836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&gt; </a:t>
              </a:r>
              <a:r>
                <a:rPr b="1" i="0" lang="en-US" sz="1400" u="none" cap="none" strike="noStrike">
                  <a:solidFill>
                    <a:srgbClr val="000000"/>
                  </a:solidFill>
                  <a:latin typeface="Proxima Nova"/>
                  <a:ea typeface="Proxima Nova"/>
                  <a:cs typeface="Proxima Nova"/>
                  <a:sym typeface="Proxima Nova"/>
                </a:rPr>
                <a:t>1000</a:t>
              </a:r>
              <a:r>
                <a:rPr b="0" i="0" lang="en-US" sz="1400" u="none" cap="none" strike="noStrike">
                  <a:solidFill>
                    <a:srgbClr val="000000"/>
                  </a:solidFill>
                  <a:latin typeface="Proxima Nova"/>
                  <a:ea typeface="Proxima Nova"/>
                  <a:cs typeface="Proxima Nova"/>
                  <a:sym typeface="Proxima Nova"/>
                </a:rPr>
                <a:t> public services</a:t>
              </a:r>
              <a:endParaRPr b="0" i="0" sz="1400" u="none" cap="none" strike="noStrike">
                <a:solidFill>
                  <a:srgbClr val="000000"/>
                </a:solidFill>
                <a:latin typeface="Proxima Nova"/>
                <a:ea typeface="Proxima Nova"/>
                <a:cs typeface="Proxima Nova"/>
                <a:sym typeface="Proxima Nova"/>
              </a:endParaRPr>
            </a:p>
          </p:txBody>
        </p:sp>
        <p:sp>
          <p:nvSpPr>
            <p:cNvPr id="209" name="Google Shape;209;p29"/>
            <p:cNvSpPr txBox="1"/>
            <p:nvPr/>
          </p:nvSpPr>
          <p:spPr>
            <a:xfrm>
              <a:off x="5756088" y="4707625"/>
              <a:ext cx="18630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&gt; </a:t>
              </a:r>
              <a:r>
                <a:rPr b="1" i="0" lang="en-US" sz="1400" u="none" cap="none" strike="noStrike">
                  <a:solidFill>
                    <a:srgbClr val="000000"/>
                  </a:solidFill>
                  <a:latin typeface="Proxima Nova"/>
                  <a:ea typeface="Proxima Nova"/>
                  <a:cs typeface="Proxima Nova"/>
                  <a:sym typeface="Proxima Nova"/>
                </a:rPr>
                <a:t>250</a:t>
              </a:r>
              <a:r>
                <a:rPr b="0" i="0" lang="en-US" sz="1400" u="none" cap="none" strike="noStrike">
                  <a:solidFill>
                    <a:srgbClr val="000000"/>
                  </a:solidFill>
                  <a:latin typeface="Proxima Nova"/>
                  <a:ea typeface="Proxima Nova"/>
                  <a:cs typeface="Proxima Nova"/>
                  <a:sym typeface="Proxima Nova"/>
                </a:rPr>
                <a:t> information systems</a:t>
              </a:r>
              <a:endParaRPr b="0" i="0" sz="1400" u="none" cap="none" strike="noStrike">
                <a:solidFill>
                  <a:srgbClr val="000000"/>
                </a:solidFill>
                <a:latin typeface="Proxima Nova"/>
                <a:ea typeface="Proxima Nova"/>
                <a:cs typeface="Proxima Nova"/>
                <a:sym typeface="Proxima Nova"/>
              </a:endParaRPr>
            </a:p>
          </p:txBody>
        </p:sp>
        <p:sp>
          <p:nvSpPr>
            <p:cNvPr id="210" name="Google Shape;210;p29"/>
            <p:cNvSpPr txBox="1"/>
            <p:nvPr/>
          </p:nvSpPr>
          <p:spPr>
            <a:xfrm>
              <a:off x="7737881" y="4682699"/>
              <a:ext cx="17637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&gt; </a:t>
              </a:r>
              <a:r>
                <a:rPr b="1" i="0" lang="en-US" sz="1400" u="none" cap="none" strike="noStrike">
                  <a:solidFill>
                    <a:srgbClr val="000000"/>
                  </a:solidFill>
                  <a:latin typeface="Proxima Nova"/>
                  <a:ea typeface="Proxima Nova"/>
                  <a:cs typeface="Proxima Nova"/>
                  <a:sym typeface="Proxima Nova"/>
                </a:rPr>
                <a:t>1500</a:t>
              </a:r>
              <a:r>
                <a:rPr b="0" i="0" lang="en-US" sz="1400" u="none" cap="none" strike="noStrike">
                  <a:solidFill>
                    <a:srgbClr val="000000"/>
                  </a:solidFill>
                  <a:latin typeface="Proxima Nova"/>
                  <a:ea typeface="Proxima Nova"/>
                  <a:cs typeface="Proxima Nova"/>
                  <a:sym typeface="Proxima Nova"/>
                </a:rPr>
                <a:t> public administrations</a:t>
              </a:r>
              <a:endParaRPr b="0" i="0" sz="1400" u="none" cap="none" strike="noStrike">
                <a:solidFill>
                  <a:srgbClr val="000000"/>
                </a:solidFill>
                <a:latin typeface="Proxima Nova"/>
                <a:ea typeface="Proxima Nova"/>
                <a:cs typeface="Proxima Nova"/>
                <a:sym typeface="Proxima Nova"/>
              </a:endParaRPr>
            </a:p>
          </p:txBody>
        </p:sp>
      </p:grpSp>
      <p:sp>
        <p:nvSpPr>
          <p:cNvPr id="211" name="Google Shape;211;p29"/>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Interoperability: Why important?</a:t>
            </a:r>
            <a:endParaRPr b="1" i="0" sz="2400" u="none" cap="none" strike="noStrike">
              <a:solidFill>
                <a:srgbClr val="000000"/>
              </a:solidFill>
              <a:latin typeface="Proxima Nova"/>
              <a:ea typeface="Proxima Nova"/>
              <a:cs typeface="Proxima Nova"/>
              <a:sym typeface="Proxima Nova"/>
            </a:endParaRPr>
          </a:p>
        </p:txBody>
      </p:sp>
      <p:cxnSp>
        <p:nvCxnSpPr>
          <p:cNvPr id="212" name="Google Shape;212;p29"/>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pic>
        <p:nvPicPr>
          <p:cNvPr id="213" name="Google Shape;213;p29"/>
          <p:cNvPicPr preferRelativeResize="0"/>
          <p:nvPr/>
        </p:nvPicPr>
        <p:blipFill rotWithShape="1">
          <a:blip r:embed="rId4">
            <a:alphaModFix/>
          </a:blip>
          <a:srcRect b="0" l="0" r="0" t="0"/>
          <a:stretch/>
        </p:blipFill>
        <p:spPr>
          <a:xfrm>
            <a:off x="609875" y="306025"/>
            <a:ext cx="319350" cy="319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0"/>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Semantic interoperability</a:t>
            </a:r>
            <a:endParaRPr b="1" i="0" sz="2400" u="none" cap="none" strike="noStrike">
              <a:solidFill>
                <a:srgbClr val="000000"/>
              </a:solidFill>
              <a:latin typeface="Proxima Nova"/>
              <a:ea typeface="Proxima Nova"/>
              <a:cs typeface="Proxima Nova"/>
              <a:sym typeface="Proxima Nova"/>
            </a:endParaRPr>
          </a:p>
        </p:txBody>
      </p:sp>
      <p:cxnSp>
        <p:nvCxnSpPr>
          <p:cNvPr id="219" name="Google Shape;219;p30"/>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pic>
        <p:nvPicPr>
          <p:cNvPr id="220" name="Google Shape;220;p30"/>
          <p:cNvPicPr preferRelativeResize="0"/>
          <p:nvPr/>
        </p:nvPicPr>
        <p:blipFill rotWithShape="1">
          <a:blip r:embed="rId3">
            <a:alphaModFix/>
          </a:blip>
          <a:srcRect b="0" l="0" r="0" t="0"/>
          <a:stretch/>
        </p:blipFill>
        <p:spPr>
          <a:xfrm>
            <a:off x="609875" y="306025"/>
            <a:ext cx="319350" cy="319350"/>
          </a:xfrm>
          <a:prstGeom prst="rect">
            <a:avLst/>
          </a:prstGeom>
          <a:noFill/>
          <a:ln>
            <a:noFill/>
          </a:ln>
        </p:spPr>
      </p:pic>
      <p:grpSp>
        <p:nvGrpSpPr>
          <p:cNvPr id="221" name="Google Shape;221;p30"/>
          <p:cNvGrpSpPr/>
          <p:nvPr/>
        </p:nvGrpSpPr>
        <p:grpSpPr>
          <a:xfrm>
            <a:off x="1035025" y="919500"/>
            <a:ext cx="7073938" cy="3904051"/>
            <a:chOff x="1035025" y="919500"/>
            <a:chExt cx="7073938" cy="3904051"/>
          </a:xfrm>
        </p:grpSpPr>
        <p:pic>
          <p:nvPicPr>
            <p:cNvPr id="222" name="Google Shape;222;p30"/>
            <p:cNvPicPr preferRelativeResize="0"/>
            <p:nvPr/>
          </p:nvPicPr>
          <p:blipFill rotWithShape="1">
            <a:blip r:embed="rId4">
              <a:alphaModFix/>
            </a:blip>
            <a:srcRect b="0" l="0" r="0" t="0"/>
            <a:stretch/>
          </p:blipFill>
          <p:spPr>
            <a:xfrm>
              <a:off x="1035025" y="919500"/>
              <a:ext cx="7073938" cy="3904051"/>
            </a:xfrm>
            <a:prstGeom prst="rect">
              <a:avLst/>
            </a:prstGeom>
            <a:noFill/>
            <a:ln>
              <a:noFill/>
            </a:ln>
          </p:spPr>
        </p:pic>
        <p:sp>
          <p:nvSpPr>
            <p:cNvPr id="223" name="Google Shape;223;p30"/>
            <p:cNvSpPr txBox="1"/>
            <p:nvPr/>
          </p:nvSpPr>
          <p:spPr>
            <a:xfrm>
              <a:off x="1284175" y="1195400"/>
              <a:ext cx="2448900" cy="445800"/>
            </a:xfrm>
            <a:prstGeom prst="rect">
              <a:avLst/>
            </a:prstGeom>
            <a:solidFill>
              <a:srgbClr val="FFF2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roxima Nova"/>
                  <a:ea typeface="Proxima Nova"/>
                  <a:cs typeface="Proxima Nova"/>
                  <a:sym typeface="Proxima Nova"/>
                </a:rPr>
                <a:t>Applications look at the real world from different perspectives</a:t>
              </a:r>
              <a:endParaRPr b="0" i="0" sz="1000" u="none" cap="none" strike="noStrike">
                <a:solidFill>
                  <a:srgbClr val="000000"/>
                </a:solidFill>
                <a:latin typeface="Proxima Nova"/>
                <a:ea typeface="Proxima Nova"/>
                <a:cs typeface="Proxima Nova"/>
                <a:sym typeface="Proxima Nova"/>
              </a:endParaRPr>
            </a:p>
          </p:txBody>
        </p:sp>
        <p:sp>
          <p:nvSpPr>
            <p:cNvPr id="224" name="Google Shape;224;p30"/>
            <p:cNvSpPr txBox="1"/>
            <p:nvPr/>
          </p:nvSpPr>
          <p:spPr>
            <a:xfrm>
              <a:off x="1284175" y="1936500"/>
              <a:ext cx="2448900" cy="445800"/>
            </a:xfrm>
            <a:prstGeom prst="rect">
              <a:avLst/>
            </a:prstGeom>
            <a:solidFill>
              <a:srgbClr val="FFF2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roxima Nova"/>
                  <a:ea typeface="Proxima Nova"/>
                  <a:cs typeface="Proxima Nova"/>
                  <a:sym typeface="Proxima Nova"/>
                </a:rPr>
                <a:t>Information is structured/ modeled from 1 perspective</a:t>
              </a:r>
              <a:endParaRPr b="0" i="0" sz="1000" u="none" cap="none" strike="noStrike">
                <a:solidFill>
                  <a:srgbClr val="000000"/>
                </a:solidFill>
                <a:latin typeface="Proxima Nova"/>
                <a:ea typeface="Proxima Nova"/>
                <a:cs typeface="Proxima Nova"/>
                <a:sym typeface="Proxima Nova"/>
              </a:endParaRPr>
            </a:p>
          </p:txBody>
        </p:sp>
        <p:sp>
          <p:nvSpPr>
            <p:cNvPr id="225" name="Google Shape;225;p30"/>
            <p:cNvSpPr txBox="1"/>
            <p:nvPr/>
          </p:nvSpPr>
          <p:spPr>
            <a:xfrm>
              <a:off x="1284175" y="2677600"/>
              <a:ext cx="2448900" cy="445800"/>
            </a:xfrm>
            <a:prstGeom prst="rect">
              <a:avLst/>
            </a:prstGeom>
            <a:solidFill>
              <a:srgbClr val="FFF2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roxima Nova"/>
                  <a:ea typeface="Proxima Nova"/>
                  <a:cs typeface="Proxima Nova"/>
                  <a:sym typeface="Proxima Nova"/>
                </a:rPr>
                <a:t>Authentic sources exist as silos</a:t>
              </a:r>
              <a:endParaRPr b="0" i="0" sz="1000" u="none" cap="none" strike="noStrike">
                <a:solidFill>
                  <a:srgbClr val="000000"/>
                </a:solidFill>
                <a:latin typeface="Proxima Nova"/>
                <a:ea typeface="Proxima Nova"/>
                <a:cs typeface="Proxima Nova"/>
                <a:sym typeface="Proxima Nova"/>
              </a:endParaRPr>
            </a:p>
          </p:txBody>
        </p:sp>
        <p:sp>
          <p:nvSpPr>
            <p:cNvPr id="226" name="Google Shape;226;p30"/>
            <p:cNvSpPr txBox="1"/>
            <p:nvPr/>
          </p:nvSpPr>
          <p:spPr>
            <a:xfrm>
              <a:off x="1284175" y="3418700"/>
              <a:ext cx="2448900" cy="445800"/>
            </a:xfrm>
            <a:prstGeom prst="rect">
              <a:avLst/>
            </a:prstGeom>
            <a:solidFill>
              <a:srgbClr val="FFF2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roxima Nova"/>
                  <a:ea typeface="Proxima Nova"/>
                  <a:cs typeface="Proxima Nova"/>
                  <a:sym typeface="Proxima Nova"/>
                </a:rPr>
                <a:t>Multiple costs to linked information</a:t>
              </a:r>
              <a:endParaRPr b="0" i="0" sz="1000" u="none" cap="none" strike="noStrike">
                <a:solidFill>
                  <a:srgbClr val="000000"/>
                </a:solidFill>
                <a:latin typeface="Proxima Nova"/>
                <a:ea typeface="Proxima Nova"/>
                <a:cs typeface="Proxima Nova"/>
                <a:sym typeface="Proxima Nova"/>
              </a:endParaRPr>
            </a:p>
          </p:txBody>
        </p:sp>
        <p:sp>
          <p:nvSpPr>
            <p:cNvPr id="227" name="Google Shape;227;p30"/>
            <p:cNvSpPr txBox="1"/>
            <p:nvPr/>
          </p:nvSpPr>
          <p:spPr>
            <a:xfrm>
              <a:off x="1284175" y="4159800"/>
              <a:ext cx="2448900" cy="445800"/>
            </a:xfrm>
            <a:prstGeom prst="rect">
              <a:avLst/>
            </a:prstGeom>
            <a:solidFill>
              <a:srgbClr val="FFF2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roxima Nova"/>
                  <a:ea typeface="Proxima Nova"/>
                  <a:cs typeface="Proxima Nova"/>
                  <a:sym typeface="Proxima Nova"/>
                </a:rPr>
                <a:t>Impact on quality and efficiency of service</a:t>
              </a:r>
              <a:endParaRPr b="0" i="0" sz="1000" u="none" cap="none" strike="noStrike">
                <a:solidFill>
                  <a:srgbClr val="000000"/>
                </a:solidFill>
                <a:latin typeface="Proxima Nova"/>
                <a:ea typeface="Proxima Nova"/>
                <a:cs typeface="Proxima Nova"/>
                <a:sym typeface="Proxima Nova"/>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1"/>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4 levels of interoperability</a:t>
            </a:r>
            <a:endParaRPr b="1" i="0" sz="2400" u="none" cap="none" strike="noStrike">
              <a:solidFill>
                <a:srgbClr val="000000"/>
              </a:solidFill>
              <a:latin typeface="Proxima Nova"/>
              <a:ea typeface="Proxima Nova"/>
              <a:cs typeface="Proxima Nova"/>
              <a:sym typeface="Proxima Nova"/>
            </a:endParaRPr>
          </a:p>
        </p:txBody>
      </p:sp>
      <p:sp>
        <p:nvSpPr>
          <p:cNvPr id="233" name="Google Shape;233;p31"/>
          <p:cNvSpPr/>
          <p:nvPr/>
        </p:nvSpPr>
        <p:spPr>
          <a:xfrm>
            <a:off x="2239113" y="2100600"/>
            <a:ext cx="3614700" cy="319500"/>
          </a:xfrm>
          <a:prstGeom prst="roundRect">
            <a:avLst>
              <a:gd fmla="val 16667" name="adj"/>
            </a:avLst>
          </a:prstGeom>
          <a:solidFill>
            <a:srgbClr val="F3F3F3"/>
          </a:solid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Proxima Nova"/>
                <a:ea typeface="Proxima Nova"/>
                <a:cs typeface="Proxima Nova"/>
                <a:sym typeface="Proxima Nova"/>
              </a:rPr>
              <a:t>Organisational </a:t>
            </a:r>
            <a:r>
              <a:rPr b="0" i="0" lang="en-US" sz="1800" u="none" cap="none" strike="noStrike">
                <a:solidFill>
                  <a:srgbClr val="000000"/>
                </a:solidFill>
                <a:latin typeface="Proxima Nova"/>
                <a:ea typeface="Proxima Nova"/>
                <a:cs typeface="Proxima Nova"/>
                <a:sym typeface="Proxima Nova"/>
              </a:rPr>
              <a:t>interoperability</a:t>
            </a:r>
            <a:endParaRPr b="0" i="0" sz="1800" u="none" cap="none" strike="noStrike">
              <a:solidFill>
                <a:srgbClr val="000000"/>
              </a:solidFill>
              <a:latin typeface="Proxima Nova"/>
              <a:ea typeface="Proxima Nova"/>
              <a:cs typeface="Proxima Nova"/>
              <a:sym typeface="Proxima Nova"/>
            </a:endParaRPr>
          </a:p>
        </p:txBody>
      </p:sp>
      <p:sp>
        <p:nvSpPr>
          <p:cNvPr id="234" name="Google Shape;234;p31"/>
          <p:cNvSpPr/>
          <p:nvPr/>
        </p:nvSpPr>
        <p:spPr>
          <a:xfrm>
            <a:off x="2239113" y="2723400"/>
            <a:ext cx="3614700" cy="319500"/>
          </a:xfrm>
          <a:prstGeom prst="roundRect">
            <a:avLst>
              <a:gd fmla="val 16667" name="adj"/>
            </a:avLst>
          </a:prstGeom>
          <a:solidFill>
            <a:srgbClr val="F3F3F3"/>
          </a:solid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Proxima Nova"/>
                <a:ea typeface="Proxima Nova"/>
                <a:cs typeface="Proxima Nova"/>
                <a:sym typeface="Proxima Nova"/>
              </a:rPr>
              <a:t>Semantic</a:t>
            </a:r>
            <a:r>
              <a:rPr b="0" i="0" lang="en-US" sz="1800" u="none" cap="none" strike="noStrike">
                <a:solidFill>
                  <a:srgbClr val="000000"/>
                </a:solidFill>
                <a:latin typeface="Proxima Nova"/>
                <a:ea typeface="Proxima Nova"/>
                <a:cs typeface="Proxima Nova"/>
                <a:sym typeface="Proxima Nova"/>
              </a:rPr>
              <a:t> interoperability</a:t>
            </a:r>
            <a:endParaRPr b="0" i="0" sz="1800" u="none" cap="none" strike="noStrike">
              <a:solidFill>
                <a:srgbClr val="000000"/>
              </a:solidFill>
              <a:latin typeface="Proxima Nova"/>
              <a:ea typeface="Proxima Nova"/>
              <a:cs typeface="Proxima Nova"/>
              <a:sym typeface="Proxima Nova"/>
            </a:endParaRPr>
          </a:p>
        </p:txBody>
      </p:sp>
      <p:sp>
        <p:nvSpPr>
          <p:cNvPr id="235" name="Google Shape;235;p31"/>
          <p:cNvSpPr/>
          <p:nvPr/>
        </p:nvSpPr>
        <p:spPr>
          <a:xfrm>
            <a:off x="2239113" y="3346200"/>
            <a:ext cx="3614700" cy="319500"/>
          </a:xfrm>
          <a:prstGeom prst="roundRect">
            <a:avLst>
              <a:gd fmla="val 16667" name="adj"/>
            </a:avLst>
          </a:prstGeom>
          <a:solidFill>
            <a:srgbClr val="F3F3F3"/>
          </a:solid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Proxima Nova"/>
                <a:ea typeface="Proxima Nova"/>
                <a:cs typeface="Proxima Nova"/>
                <a:sym typeface="Proxima Nova"/>
              </a:rPr>
              <a:t>Technical </a:t>
            </a:r>
            <a:r>
              <a:rPr b="0" i="0" lang="en-US" sz="1800" u="none" cap="none" strike="noStrike">
                <a:solidFill>
                  <a:srgbClr val="000000"/>
                </a:solidFill>
                <a:latin typeface="Proxima Nova"/>
                <a:ea typeface="Proxima Nova"/>
                <a:cs typeface="Proxima Nova"/>
                <a:sym typeface="Proxima Nova"/>
              </a:rPr>
              <a:t>interoperability</a:t>
            </a:r>
            <a:endParaRPr b="0" i="0" sz="1800" u="none" cap="none" strike="noStrike">
              <a:solidFill>
                <a:srgbClr val="000000"/>
              </a:solidFill>
              <a:latin typeface="Proxima Nova"/>
              <a:ea typeface="Proxima Nova"/>
              <a:cs typeface="Proxima Nova"/>
              <a:sym typeface="Proxima Nova"/>
            </a:endParaRPr>
          </a:p>
        </p:txBody>
      </p:sp>
      <p:sp>
        <p:nvSpPr>
          <p:cNvPr id="236" name="Google Shape;236;p31"/>
          <p:cNvSpPr/>
          <p:nvPr/>
        </p:nvSpPr>
        <p:spPr>
          <a:xfrm>
            <a:off x="2239113" y="1477800"/>
            <a:ext cx="3614700" cy="319500"/>
          </a:xfrm>
          <a:prstGeom prst="roundRect">
            <a:avLst>
              <a:gd fmla="val 16667" name="adj"/>
            </a:avLst>
          </a:prstGeom>
          <a:solidFill>
            <a:srgbClr val="F3F3F3"/>
          </a:solid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Proxima Nova"/>
                <a:ea typeface="Proxima Nova"/>
                <a:cs typeface="Proxima Nova"/>
                <a:sym typeface="Proxima Nova"/>
              </a:rPr>
              <a:t>Legal </a:t>
            </a:r>
            <a:r>
              <a:rPr b="0" i="0" lang="en-US" sz="1800" u="none" cap="none" strike="noStrike">
                <a:solidFill>
                  <a:srgbClr val="000000"/>
                </a:solidFill>
                <a:latin typeface="Proxima Nova"/>
                <a:ea typeface="Proxima Nova"/>
                <a:cs typeface="Proxima Nova"/>
                <a:sym typeface="Proxima Nova"/>
              </a:rPr>
              <a:t>interoperability</a:t>
            </a:r>
            <a:endParaRPr b="0" i="0" sz="1800" u="none" cap="none" strike="noStrike">
              <a:solidFill>
                <a:srgbClr val="000000"/>
              </a:solidFill>
              <a:latin typeface="Proxima Nova"/>
              <a:ea typeface="Proxima Nova"/>
              <a:cs typeface="Proxima Nova"/>
              <a:sym typeface="Proxima Nova"/>
            </a:endParaRPr>
          </a:p>
        </p:txBody>
      </p:sp>
      <p:cxnSp>
        <p:nvCxnSpPr>
          <p:cNvPr id="237" name="Google Shape;237;p31"/>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238" name="Google Shape;238;p31"/>
          <p:cNvSpPr txBox="1"/>
          <p:nvPr/>
        </p:nvSpPr>
        <p:spPr>
          <a:xfrm>
            <a:off x="6470575" y="625375"/>
            <a:ext cx="2378400" cy="81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refers to inline legislation between different organizations and policy areas</a:t>
            </a:r>
            <a:endParaRPr b="0" i="0" sz="1400" u="none" cap="none" strike="noStrike">
              <a:solidFill>
                <a:srgbClr val="000000"/>
              </a:solidFill>
              <a:latin typeface="Proxima Nova"/>
              <a:ea typeface="Proxima Nova"/>
              <a:cs typeface="Proxima Nova"/>
              <a:sym typeface="Proxima Nova"/>
            </a:endParaRPr>
          </a:p>
        </p:txBody>
      </p:sp>
      <p:sp>
        <p:nvSpPr>
          <p:cNvPr id="239" name="Google Shape;239;p31"/>
          <p:cNvSpPr txBox="1"/>
          <p:nvPr/>
        </p:nvSpPr>
        <p:spPr>
          <a:xfrm>
            <a:off x="6765525" y="2159025"/>
            <a:ext cx="2378400" cy="81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aligning business processes between different organisations and policy areas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
        <p:nvSpPr>
          <p:cNvPr id="240" name="Google Shape;240;p31"/>
          <p:cNvSpPr txBox="1"/>
          <p:nvPr/>
        </p:nvSpPr>
        <p:spPr>
          <a:xfrm>
            <a:off x="392200" y="2473350"/>
            <a:ext cx="1568400" cy="81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focuses on the meaning of data elements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
        <p:nvSpPr>
          <p:cNvPr id="241" name="Google Shape;241;p31"/>
          <p:cNvSpPr txBox="1"/>
          <p:nvPr/>
        </p:nvSpPr>
        <p:spPr>
          <a:xfrm>
            <a:off x="6091575" y="3983425"/>
            <a:ext cx="2220000" cy="81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pertains to the different protocols, formats and interfaces</a:t>
            </a:r>
            <a:endParaRPr b="0" i="0" sz="1400" u="none" cap="none" strike="noStrike">
              <a:solidFill>
                <a:srgbClr val="000000"/>
              </a:solidFill>
              <a:latin typeface="Proxima Nova"/>
              <a:ea typeface="Proxima Nova"/>
              <a:cs typeface="Proxima Nova"/>
              <a:sym typeface="Proxima Nova"/>
            </a:endParaRPr>
          </a:p>
        </p:txBody>
      </p:sp>
      <p:cxnSp>
        <p:nvCxnSpPr>
          <p:cNvPr id="242" name="Google Shape;242;p31"/>
          <p:cNvCxnSpPr>
            <a:stCxn id="235" idx="2"/>
            <a:endCxn id="241" idx="1"/>
          </p:cNvCxnSpPr>
          <p:nvPr/>
        </p:nvCxnSpPr>
        <p:spPr>
          <a:xfrm flipH="1" rot="-5400000">
            <a:off x="4705263" y="3006900"/>
            <a:ext cx="727500" cy="2045100"/>
          </a:xfrm>
          <a:prstGeom prst="curvedConnector2">
            <a:avLst/>
          </a:prstGeom>
          <a:noFill/>
          <a:ln cap="flat" cmpd="sng" w="28575">
            <a:solidFill>
              <a:schemeClr val="dk2"/>
            </a:solidFill>
            <a:prstDash val="solid"/>
            <a:round/>
            <a:headEnd len="sm" w="sm" type="none"/>
            <a:tailEnd len="med" w="med" type="triangle"/>
          </a:ln>
        </p:spPr>
      </p:cxnSp>
      <p:cxnSp>
        <p:nvCxnSpPr>
          <p:cNvPr id="243" name="Google Shape;243;p31"/>
          <p:cNvCxnSpPr>
            <a:stCxn id="233" idx="3"/>
            <a:endCxn id="239" idx="1"/>
          </p:cNvCxnSpPr>
          <p:nvPr/>
        </p:nvCxnSpPr>
        <p:spPr>
          <a:xfrm>
            <a:off x="5853813" y="2260350"/>
            <a:ext cx="911700" cy="308400"/>
          </a:xfrm>
          <a:prstGeom prst="curvedConnector3">
            <a:avLst>
              <a:gd fmla="val 50001" name="adj1"/>
            </a:avLst>
          </a:prstGeom>
          <a:noFill/>
          <a:ln cap="flat" cmpd="sng" w="28575">
            <a:solidFill>
              <a:schemeClr val="dk2"/>
            </a:solidFill>
            <a:prstDash val="solid"/>
            <a:round/>
            <a:headEnd len="sm" w="sm" type="none"/>
            <a:tailEnd len="med" w="med" type="triangle"/>
          </a:ln>
        </p:spPr>
      </p:cxnSp>
      <p:cxnSp>
        <p:nvCxnSpPr>
          <p:cNvPr id="244" name="Google Shape;244;p31"/>
          <p:cNvCxnSpPr>
            <a:stCxn id="236" idx="3"/>
            <a:endCxn id="238" idx="1"/>
          </p:cNvCxnSpPr>
          <p:nvPr/>
        </p:nvCxnSpPr>
        <p:spPr>
          <a:xfrm flipH="1" rot="10800000">
            <a:off x="5853813" y="1035150"/>
            <a:ext cx="616800" cy="602400"/>
          </a:xfrm>
          <a:prstGeom prst="curvedConnector3">
            <a:avLst>
              <a:gd fmla="val 49997" name="adj1"/>
            </a:avLst>
          </a:prstGeom>
          <a:noFill/>
          <a:ln cap="flat" cmpd="sng" w="28575">
            <a:solidFill>
              <a:schemeClr val="dk2"/>
            </a:solidFill>
            <a:prstDash val="solid"/>
            <a:round/>
            <a:headEnd len="sm" w="sm" type="none"/>
            <a:tailEnd len="med" w="med" type="triangle"/>
          </a:ln>
        </p:spPr>
      </p:cxnSp>
      <p:cxnSp>
        <p:nvCxnSpPr>
          <p:cNvPr id="245" name="Google Shape;245;p31"/>
          <p:cNvCxnSpPr>
            <a:stCxn id="234" idx="1"/>
            <a:endCxn id="240" idx="3"/>
          </p:cNvCxnSpPr>
          <p:nvPr/>
        </p:nvCxnSpPr>
        <p:spPr>
          <a:xfrm flipH="1">
            <a:off x="1960713" y="2883150"/>
            <a:ext cx="278400" cy="600"/>
          </a:xfrm>
          <a:prstGeom prst="curvedConnector3">
            <a:avLst>
              <a:gd fmla="val 50020" name="adj1"/>
            </a:avLst>
          </a:prstGeom>
          <a:noFill/>
          <a:ln cap="flat" cmpd="sng" w="28575">
            <a:solidFill>
              <a:schemeClr val="dk2"/>
            </a:solidFill>
            <a:prstDash val="solid"/>
            <a:round/>
            <a:headEnd len="sm" w="sm" type="none"/>
            <a:tailEnd len="med" w="med" type="triangle"/>
          </a:ln>
        </p:spPr>
      </p:cxnSp>
      <p:pic>
        <p:nvPicPr>
          <p:cNvPr id="246" name="Google Shape;246;p31"/>
          <p:cNvPicPr preferRelativeResize="0"/>
          <p:nvPr/>
        </p:nvPicPr>
        <p:blipFill rotWithShape="1">
          <a:blip r:embed="rId3">
            <a:alphaModFix/>
          </a:blip>
          <a:srcRect b="0" l="0" r="0" t="0"/>
          <a:stretch/>
        </p:blipFill>
        <p:spPr>
          <a:xfrm>
            <a:off x="609875" y="306025"/>
            <a:ext cx="319350" cy="319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grpSp>
        <p:nvGrpSpPr>
          <p:cNvPr id="251" name="Google Shape;251;p32"/>
          <p:cNvGrpSpPr/>
          <p:nvPr/>
        </p:nvGrpSpPr>
        <p:grpSpPr>
          <a:xfrm>
            <a:off x="3656175" y="-16850"/>
            <a:ext cx="5657851" cy="5160350"/>
            <a:chOff x="3656175" y="-16850"/>
            <a:chExt cx="5657851" cy="5160350"/>
          </a:xfrm>
        </p:grpSpPr>
        <p:pic>
          <p:nvPicPr>
            <p:cNvPr id="252" name="Google Shape;252;p32"/>
            <p:cNvPicPr preferRelativeResize="0"/>
            <p:nvPr/>
          </p:nvPicPr>
          <p:blipFill rotWithShape="1">
            <a:blip r:embed="rId3">
              <a:alphaModFix/>
            </a:blip>
            <a:srcRect b="0" l="0" r="61465" t="0"/>
            <a:stretch/>
          </p:blipFill>
          <p:spPr>
            <a:xfrm>
              <a:off x="6036425" y="0"/>
              <a:ext cx="3277601" cy="5143499"/>
            </a:xfrm>
            <a:prstGeom prst="rect">
              <a:avLst/>
            </a:prstGeom>
            <a:noFill/>
            <a:ln>
              <a:noFill/>
            </a:ln>
          </p:spPr>
        </p:pic>
        <p:sp>
          <p:nvSpPr>
            <p:cNvPr id="253" name="Google Shape;253;p32"/>
            <p:cNvSpPr/>
            <p:nvPr/>
          </p:nvSpPr>
          <p:spPr>
            <a:xfrm flipH="1">
              <a:off x="3656175" y="-16850"/>
              <a:ext cx="3277600" cy="5160350"/>
            </a:xfrm>
            <a:prstGeom prst="flowChartInputOutpu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4" name="Google Shape;254;p32"/>
          <p:cNvSpPr/>
          <p:nvPr/>
        </p:nvSpPr>
        <p:spPr>
          <a:xfrm flipH="1">
            <a:off x="938737" y="3113949"/>
            <a:ext cx="4268100" cy="375000"/>
          </a:xfrm>
          <a:prstGeom prst="wedgeRoundRectCallout">
            <a:avLst>
              <a:gd fmla="val -49772" name="adj1"/>
              <a:gd fmla="val 32547" name="adj2"/>
              <a:gd fmla="val 16667" name="adj3"/>
            </a:avLst>
          </a:prstGeom>
          <a:solidFill>
            <a:srgbClr val="D8D8D8"/>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0" i="0" lang="en-US" sz="1662" u="none" cap="none" strike="noStrike">
                <a:solidFill>
                  <a:srgbClr val="373636"/>
                </a:solidFill>
                <a:latin typeface="Proxima Nova"/>
                <a:ea typeface="Proxima Nova"/>
                <a:cs typeface="Proxima Nova"/>
                <a:sym typeface="Proxima Nova"/>
              </a:rPr>
              <a:t>Persistent Identifiers: URIs</a:t>
            </a:r>
            <a:endParaRPr b="0" i="0" sz="1662" u="none" cap="none" strike="noStrike">
              <a:solidFill>
                <a:srgbClr val="373636"/>
              </a:solidFill>
              <a:latin typeface="Proxima Nova"/>
              <a:ea typeface="Proxima Nova"/>
              <a:cs typeface="Proxima Nova"/>
              <a:sym typeface="Proxima Nova"/>
            </a:endParaRPr>
          </a:p>
        </p:txBody>
      </p:sp>
      <p:sp>
        <p:nvSpPr>
          <p:cNvPr id="255" name="Google Shape;255;p32"/>
          <p:cNvSpPr/>
          <p:nvPr/>
        </p:nvSpPr>
        <p:spPr>
          <a:xfrm flipH="1">
            <a:off x="929216" y="3563283"/>
            <a:ext cx="4268100" cy="375000"/>
          </a:xfrm>
          <a:prstGeom prst="wedgeRoundRectCallout">
            <a:avLst>
              <a:gd fmla="val -49996" name="adj1"/>
              <a:gd fmla="val 6611" name="adj2"/>
              <a:gd fmla="val 16667" name="adj3"/>
            </a:avLst>
          </a:prstGeom>
          <a:solidFill>
            <a:srgbClr val="D8D8D8"/>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0" i="0" lang="en-US" sz="1662" u="none" cap="none" strike="noStrike">
                <a:solidFill>
                  <a:srgbClr val="373636"/>
                </a:solidFill>
                <a:latin typeface="Proxima Nova"/>
                <a:ea typeface="Proxima Nova"/>
                <a:cs typeface="Proxima Nova"/>
                <a:sym typeface="Proxima Nova"/>
              </a:rPr>
              <a:t>Dereferencable HTTP URIs</a:t>
            </a:r>
            <a:endParaRPr b="0" i="0" sz="1662" u="none" cap="none" strike="noStrike">
              <a:solidFill>
                <a:srgbClr val="373636"/>
              </a:solidFill>
              <a:latin typeface="Proxima Nova"/>
              <a:ea typeface="Proxima Nova"/>
              <a:cs typeface="Proxima Nova"/>
              <a:sym typeface="Proxima Nova"/>
            </a:endParaRPr>
          </a:p>
        </p:txBody>
      </p:sp>
      <p:sp>
        <p:nvSpPr>
          <p:cNvPr id="256" name="Google Shape;256;p32"/>
          <p:cNvSpPr/>
          <p:nvPr/>
        </p:nvSpPr>
        <p:spPr>
          <a:xfrm flipH="1">
            <a:off x="938736" y="4028339"/>
            <a:ext cx="4268100" cy="375000"/>
          </a:xfrm>
          <a:prstGeom prst="wedgeRoundRectCallout">
            <a:avLst>
              <a:gd fmla="val -49772" name="adj1"/>
              <a:gd fmla="val 45883" name="adj2"/>
              <a:gd fmla="val 16667" name="adj3"/>
            </a:avLst>
          </a:prstGeom>
          <a:solidFill>
            <a:srgbClr val="D8D8D8"/>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0" i="0" lang="en-US" sz="1662" u="none" cap="none" strike="noStrike">
                <a:solidFill>
                  <a:srgbClr val="373636"/>
                </a:solidFill>
                <a:latin typeface="Proxima Nova"/>
                <a:ea typeface="Proxima Nova"/>
                <a:cs typeface="Proxima Nova"/>
                <a:sym typeface="Proxima Nova"/>
              </a:rPr>
              <a:t>Standardised Information (RDF)</a:t>
            </a:r>
            <a:endParaRPr b="0" i="0" sz="1400" u="none" cap="none" strike="noStrike">
              <a:solidFill>
                <a:srgbClr val="000000"/>
              </a:solidFill>
              <a:latin typeface="Proxima Nova"/>
              <a:ea typeface="Proxima Nova"/>
              <a:cs typeface="Proxima Nova"/>
              <a:sym typeface="Proxima Nova"/>
            </a:endParaRPr>
          </a:p>
        </p:txBody>
      </p:sp>
      <p:sp>
        <p:nvSpPr>
          <p:cNvPr id="257" name="Google Shape;257;p32"/>
          <p:cNvSpPr/>
          <p:nvPr/>
        </p:nvSpPr>
        <p:spPr>
          <a:xfrm flipH="1">
            <a:off x="938737" y="4493394"/>
            <a:ext cx="4268100" cy="375000"/>
          </a:xfrm>
          <a:prstGeom prst="wedgeRoundRectCallout">
            <a:avLst>
              <a:gd fmla="val -49413" name="adj1"/>
              <a:gd fmla="val 32082" name="adj2"/>
              <a:gd fmla="val 16667" name="adj3"/>
            </a:avLst>
          </a:prstGeom>
          <a:solidFill>
            <a:srgbClr val="D8D8D8"/>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0" i="0" lang="en-US" sz="1662" u="none" cap="none" strike="noStrike">
                <a:solidFill>
                  <a:srgbClr val="373636"/>
                </a:solidFill>
                <a:latin typeface="Proxima Nova"/>
                <a:ea typeface="Proxima Nova"/>
                <a:cs typeface="Proxima Nova"/>
                <a:sym typeface="Proxima Nova"/>
              </a:rPr>
              <a:t>Links to other information</a:t>
            </a:r>
            <a:endParaRPr b="0" i="0" sz="1400" u="none" cap="none" strike="noStrike">
              <a:solidFill>
                <a:srgbClr val="000000"/>
              </a:solidFill>
              <a:latin typeface="Proxima Nova"/>
              <a:ea typeface="Proxima Nova"/>
              <a:cs typeface="Proxima Nova"/>
              <a:sym typeface="Proxima Nova"/>
            </a:endParaRPr>
          </a:p>
        </p:txBody>
      </p:sp>
      <p:pic>
        <p:nvPicPr>
          <p:cNvPr descr="Afbeeldingsresultaat voor linked Data" id="258" name="Google Shape;258;p32"/>
          <p:cNvPicPr preferRelativeResize="0"/>
          <p:nvPr/>
        </p:nvPicPr>
        <p:blipFill rotWithShape="1">
          <a:blip r:embed="rId4">
            <a:alphaModFix/>
          </a:blip>
          <a:srcRect b="0" l="0" r="0" t="16337"/>
          <a:stretch/>
        </p:blipFill>
        <p:spPr>
          <a:xfrm>
            <a:off x="1424472" y="842275"/>
            <a:ext cx="3277610" cy="2040000"/>
          </a:xfrm>
          <a:prstGeom prst="rect">
            <a:avLst/>
          </a:prstGeom>
          <a:noFill/>
          <a:ln>
            <a:noFill/>
          </a:ln>
        </p:spPr>
      </p:pic>
      <p:sp>
        <p:nvSpPr>
          <p:cNvPr id="259" name="Google Shape;259;p32"/>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Technical interoperability: </a:t>
            </a:r>
            <a:r>
              <a:rPr b="1" i="0" lang="en-US" sz="2400" u="none" cap="none" strike="noStrike">
                <a:solidFill>
                  <a:srgbClr val="000000"/>
                </a:solidFill>
                <a:highlight>
                  <a:schemeClr val="accent1"/>
                </a:highlight>
                <a:latin typeface="Proxima Nova"/>
                <a:ea typeface="Proxima Nova"/>
                <a:cs typeface="Proxima Nova"/>
                <a:sym typeface="Proxima Nova"/>
              </a:rPr>
              <a:t>The web as a blueprint </a:t>
            </a:r>
            <a:endParaRPr b="1" i="0" sz="2400" u="none" cap="none" strike="noStrike">
              <a:solidFill>
                <a:srgbClr val="000000"/>
              </a:solidFill>
              <a:latin typeface="Proxima Nova"/>
              <a:ea typeface="Proxima Nova"/>
              <a:cs typeface="Proxima Nova"/>
              <a:sym typeface="Proxima Nova"/>
            </a:endParaRPr>
          </a:p>
        </p:txBody>
      </p:sp>
      <p:cxnSp>
        <p:nvCxnSpPr>
          <p:cNvPr id="260" name="Google Shape;260;p32"/>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pic>
        <p:nvPicPr>
          <p:cNvPr id="261" name="Google Shape;261;p32"/>
          <p:cNvPicPr preferRelativeResize="0"/>
          <p:nvPr/>
        </p:nvPicPr>
        <p:blipFill rotWithShape="1">
          <a:blip r:embed="rId5">
            <a:alphaModFix/>
          </a:blip>
          <a:srcRect b="0" l="0" r="0" t="0"/>
          <a:stretch/>
        </p:blipFill>
        <p:spPr>
          <a:xfrm>
            <a:off x="609875" y="306025"/>
            <a:ext cx="319350" cy="319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grpSp>
        <p:nvGrpSpPr>
          <p:cNvPr id="266" name="Google Shape;266;p33"/>
          <p:cNvGrpSpPr/>
          <p:nvPr/>
        </p:nvGrpSpPr>
        <p:grpSpPr>
          <a:xfrm>
            <a:off x="3656175" y="-16850"/>
            <a:ext cx="5657851" cy="5160350"/>
            <a:chOff x="3656175" y="-16850"/>
            <a:chExt cx="5657851" cy="5160350"/>
          </a:xfrm>
        </p:grpSpPr>
        <p:pic>
          <p:nvPicPr>
            <p:cNvPr id="267" name="Google Shape;267;p33"/>
            <p:cNvPicPr preferRelativeResize="0"/>
            <p:nvPr/>
          </p:nvPicPr>
          <p:blipFill rotWithShape="1">
            <a:blip r:embed="rId3">
              <a:alphaModFix/>
            </a:blip>
            <a:srcRect b="0" l="0" r="61465" t="0"/>
            <a:stretch/>
          </p:blipFill>
          <p:spPr>
            <a:xfrm>
              <a:off x="6036425" y="0"/>
              <a:ext cx="3277601" cy="5143499"/>
            </a:xfrm>
            <a:prstGeom prst="rect">
              <a:avLst/>
            </a:prstGeom>
            <a:noFill/>
            <a:ln>
              <a:noFill/>
            </a:ln>
          </p:spPr>
        </p:pic>
        <p:sp>
          <p:nvSpPr>
            <p:cNvPr id="268" name="Google Shape;268;p33"/>
            <p:cNvSpPr/>
            <p:nvPr/>
          </p:nvSpPr>
          <p:spPr>
            <a:xfrm flipH="1">
              <a:off x="3656175" y="-16850"/>
              <a:ext cx="3277600" cy="5160350"/>
            </a:xfrm>
            <a:prstGeom prst="flowChartInputOutpu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9" name="Google Shape;269;p33"/>
          <p:cNvSpPr/>
          <p:nvPr/>
        </p:nvSpPr>
        <p:spPr>
          <a:xfrm flipH="1">
            <a:off x="938737" y="1056549"/>
            <a:ext cx="4268100" cy="375000"/>
          </a:xfrm>
          <a:prstGeom prst="wedgeRoundRectCallout">
            <a:avLst>
              <a:gd fmla="val -49772" name="adj1"/>
              <a:gd fmla="val 32547" name="adj2"/>
              <a:gd fmla="val 16667" name="adj3"/>
            </a:avLst>
          </a:prstGeom>
          <a:solidFill>
            <a:srgbClr val="D8D8D8"/>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1" i="0" lang="en-US" sz="1662" u="none" cap="none" strike="noStrike">
                <a:solidFill>
                  <a:srgbClr val="373636"/>
                </a:solidFill>
                <a:latin typeface="Proxima Nova"/>
                <a:ea typeface="Proxima Nova"/>
                <a:cs typeface="Proxima Nova"/>
                <a:sym typeface="Proxima Nova"/>
              </a:rPr>
              <a:t>Persistent Identifiers: URIs</a:t>
            </a:r>
            <a:endParaRPr b="1" i="0" sz="1662" u="none" cap="none" strike="noStrike">
              <a:solidFill>
                <a:srgbClr val="373636"/>
              </a:solidFill>
              <a:latin typeface="Proxima Nova"/>
              <a:ea typeface="Proxima Nova"/>
              <a:cs typeface="Proxima Nova"/>
              <a:sym typeface="Proxima Nova"/>
            </a:endParaRPr>
          </a:p>
        </p:txBody>
      </p:sp>
      <p:sp>
        <p:nvSpPr>
          <p:cNvPr id="270" name="Google Shape;270;p33"/>
          <p:cNvSpPr/>
          <p:nvPr/>
        </p:nvSpPr>
        <p:spPr>
          <a:xfrm flipH="1">
            <a:off x="929216" y="3563283"/>
            <a:ext cx="4268100" cy="375000"/>
          </a:xfrm>
          <a:prstGeom prst="wedgeRoundRectCallout">
            <a:avLst>
              <a:gd fmla="val -49996" name="adj1"/>
              <a:gd fmla="val 6611" name="adj2"/>
              <a:gd fmla="val 16667" name="adj3"/>
            </a:avLst>
          </a:prstGeom>
          <a:solidFill>
            <a:srgbClr val="F3F3F3"/>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0" i="0" lang="en-US" sz="1662" u="none" cap="none" strike="noStrike">
                <a:solidFill>
                  <a:srgbClr val="B7B7B7"/>
                </a:solidFill>
                <a:latin typeface="Proxima Nova"/>
                <a:ea typeface="Proxima Nova"/>
                <a:cs typeface="Proxima Nova"/>
                <a:sym typeface="Proxima Nova"/>
              </a:rPr>
              <a:t>Dereferencable HTTP URIs</a:t>
            </a:r>
            <a:endParaRPr b="0" i="0" sz="1662" u="none" cap="none" strike="noStrike">
              <a:solidFill>
                <a:srgbClr val="B7B7B7"/>
              </a:solidFill>
              <a:latin typeface="Proxima Nova"/>
              <a:ea typeface="Proxima Nova"/>
              <a:cs typeface="Proxima Nova"/>
              <a:sym typeface="Proxima Nova"/>
            </a:endParaRPr>
          </a:p>
        </p:txBody>
      </p:sp>
      <p:sp>
        <p:nvSpPr>
          <p:cNvPr id="271" name="Google Shape;271;p33"/>
          <p:cNvSpPr/>
          <p:nvPr/>
        </p:nvSpPr>
        <p:spPr>
          <a:xfrm flipH="1">
            <a:off x="938736" y="4028339"/>
            <a:ext cx="4268100" cy="375000"/>
          </a:xfrm>
          <a:prstGeom prst="wedgeRoundRectCallout">
            <a:avLst>
              <a:gd fmla="val -49772" name="adj1"/>
              <a:gd fmla="val 45883" name="adj2"/>
              <a:gd fmla="val 16667" name="adj3"/>
            </a:avLst>
          </a:prstGeom>
          <a:solidFill>
            <a:srgbClr val="F3F3F3"/>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0" i="0" lang="en-US" sz="1662" u="none" cap="none" strike="noStrike">
                <a:solidFill>
                  <a:srgbClr val="B7B7B7"/>
                </a:solidFill>
                <a:latin typeface="Proxima Nova"/>
                <a:ea typeface="Proxima Nova"/>
                <a:cs typeface="Proxima Nova"/>
                <a:sym typeface="Proxima Nova"/>
              </a:rPr>
              <a:t>Standardised Information (RDF)</a:t>
            </a:r>
            <a:endParaRPr b="0" i="0" sz="1400" u="none" cap="none" strike="noStrike">
              <a:solidFill>
                <a:srgbClr val="B7B7B7"/>
              </a:solidFill>
              <a:latin typeface="Proxima Nova"/>
              <a:ea typeface="Proxima Nova"/>
              <a:cs typeface="Proxima Nova"/>
              <a:sym typeface="Proxima Nova"/>
            </a:endParaRPr>
          </a:p>
        </p:txBody>
      </p:sp>
      <p:sp>
        <p:nvSpPr>
          <p:cNvPr id="272" name="Google Shape;272;p33"/>
          <p:cNvSpPr/>
          <p:nvPr/>
        </p:nvSpPr>
        <p:spPr>
          <a:xfrm flipH="1">
            <a:off x="938737" y="4493394"/>
            <a:ext cx="4268100" cy="375000"/>
          </a:xfrm>
          <a:prstGeom prst="wedgeRoundRectCallout">
            <a:avLst>
              <a:gd fmla="val -49413" name="adj1"/>
              <a:gd fmla="val 32082" name="adj2"/>
              <a:gd fmla="val 16667" name="adj3"/>
            </a:avLst>
          </a:prstGeom>
          <a:solidFill>
            <a:srgbClr val="F3F3F3"/>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0" i="0" lang="en-US" sz="1662" u="none" cap="none" strike="noStrike">
                <a:solidFill>
                  <a:srgbClr val="B7B7B7"/>
                </a:solidFill>
                <a:latin typeface="Proxima Nova"/>
                <a:ea typeface="Proxima Nova"/>
                <a:cs typeface="Proxima Nova"/>
                <a:sym typeface="Proxima Nova"/>
              </a:rPr>
              <a:t>Links to other information</a:t>
            </a:r>
            <a:endParaRPr b="0" i="0" sz="1400" u="none" cap="none" strike="noStrike">
              <a:solidFill>
                <a:srgbClr val="B7B7B7"/>
              </a:solidFill>
              <a:latin typeface="Proxima Nova"/>
              <a:ea typeface="Proxima Nova"/>
              <a:cs typeface="Proxima Nova"/>
              <a:sym typeface="Proxima Nova"/>
            </a:endParaRPr>
          </a:p>
        </p:txBody>
      </p:sp>
      <p:sp>
        <p:nvSpPr>
          <p:cNvPr id="273" name="Google Shape;273;p33"/>
          <p:cNvSpPr txBox="1"/>
          <p:nvPr/>
        </p:nvSpPr>
        <p:spPr>
          <a:xfrm>
            <a:off x="502725" y="168400"/>
            <a:ext cx="8473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Technical interoperability: </a:t>
            </a:r>
            <a:r>
              <a:rPr b="1" i="0" lang="en-US" sz="2400" u="none" cap="none" strike="noStrike">
                <a:solidFill>
                  <a:srgbClr val="000000"/>
                </a:solidFill>
                <a:highlight>
                  <a:schemeClr val="accent1"/>
                </a:highlight>
                <a:latin typeface="Proxima Nova"/>
                <a:ea typeface="Proxima Nova"/>
                <a:cs typeface="Proxima Nova"/>
                <a:sym typeface="Proxima Nova"/>
              </a:rPr>
              <a:t>The web as a blueprint </a:t>
            </a:r>
            <a:endParaRPr b="1" i="0" sz="2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Proxima Nova"/>
              <a:ea typeface="Proxima Nova"/>
              <a:cs typeface="Proxima Nova"/>
              <a:sym typeface="Proxima Nova"/>
            </a:endParaRPr>
          </a:p>
        </p:txBody>
      </p:sp>
      <p:cxnSp>
        <p:nvCxnSpPr>
          <p:cNvPr id="274" name="Google Shape;274;p33"/>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275" name="Google Shape;275;p33"/>
          <p:cNvSpPr txBox="1"/>
          <p:nvPr/>
        </p:nvSpPr>
        <p:spPr>
          <a:xfrm>
            <a:off x="787259" y="1624999"/>
            <a:ext cx="4400700" cy="291300"/>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92"/>
              <a:buFont typeface="Oi"/>
              <a:buNone/>
            </a:pPr>
            <a:r>
              <a:rPr i="0" lang="en-US" sz="1292" u="none" cap="none" strike="noStrike">
                <a:solidFill>
                  <a:srgbClr val="000000"/>
                </a:solidFill>
                <a:latin typeface="Georgia"/>
                <a:ea typeface="Georgia"/>
                <a:cs typeface="Georgia"/>
                <a:sym typeface="Georgia"/>
              </a:rPr>
              <a:t>http://data.vlaanderen.be/id/adres/3706808 </a:t>
            </a:r>
            <a:endParaRPr i="0" sz="1400" u="none" cap="none" strike="noStrike">
              <a:solidFill>
                <a:srgbClr val="000000"/>
              </a:solidFill>
              <a:latin typeface="Georgia"/>
              <a:ea typeface="Georgia"/>
              <a:cs typeface="Georgia"/>
              <a:sym typeface="Georgia"/>
            </a:endParaRPr>
          </a:p>
        </p:txBody>
      </p:sp>
      <p:cxnSp>
        <p:nvCxnSpPr>
          <p:cNvPr id="276" name="Google Shape;276;p33"/>
          <p:cNvCxnSpPr>
            <a:stCxn id="275" idx="3"/>
          </p:cNvCxnSpPr>
          <p:nvPr/>
        </p:nvCxnSpPr>
        <p:spPr>
          <a:xfrm>
            <a:off x="5187959" y="1770649"/>
            <a:ext cx="1923600" cy="1601100"/>
          </a:xfrm>
          <a:prstGeom prst="straightConnector1">
            <a:avLst/>
          </a:prstGeom>
          <a:noFill/>
          <a:ln cap="flat" cmpd="sng" w="76200">
            <a:solidFill>
              <a:srgbClr val="FFFF00"/>
            </a:solidFill>
            <a:prstDash val="solid"/>
            <a:round/>
            <a:headEnd len="sm" w="sm" type="none"/>
            <a:tailEnd len="sm" w="sm" type="none"/>
          </a:ln>
          <a:effectLst>
            <a:outerShdw blurRad="40000" rotWithShape="0" dir="5400000" dist="20000">
              <a:srgbClr val="000000">
                <a:alpha val="37647"/>
              </a:srgbClr>
            </a:outerShdw>
          </a:effectLst>
        </p:spPr>
      </p:cxnSp>
      <p:sp>
        <p:nvSpPr>
          <p:cNvPr id="277" name="Google Shape;277;p33"/>
          <p:cNvSpPr txBox="1"/>
          <p:nvPr/>
        </p:nvSpPr>
        <p:spPr>
          <a:xfrm>
            <a:off x="6016870" y="3215924"/>
            <a:ext cx="2959200" cy="433200"/>
          </a:xfrm>
          <a:prstGeom prst="rect">
            <a:avLst/>
          </a:prstGeom>
          <a:solidFill>
            <a:srgbClr val="99C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8"/>
              <a:buFont typeface="Oi"/>
              <a:buNone/>
            </a:pPr>
            <a:r>
              <a:rPr i="0" lang="en-US" sz="1108" u="none" cap="none" strike="noStrike">
                <a:solidFill>
                  <a:srgbClr val="000000"/>
                </a:solidFill>
                <a:latin typeface="Georgia"/>
                <a:ea typeface="Georgia"/>
                <a:cs typeface="Georgia"/>
                <a:sym typeface="Georgia"/>
              </a:rPr>
              <a:t>Koningin Maria Hendrikaplein 70, </a:t>
            </a:r>
            <a:endParaRPr i="0" sz="1400" u="none" cap="none" strike="noStrike">
              <a:solidFill>
                <a:srgbClr val="000000"/>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108"/>
              <a:buFont typeface="Oi"/>
              <a:buNone/>
            </a:pPr>
            <a:r>
              <a:rPr i="0" lang="en-US" sz="1108" u="none" cap="none" strike="noStrike">
                <a:solidFill>
                  <a:srgbClr val="000000"/>
                </a:solidFill>
                <a:latin typeface="Georgia"/>
                <a:ea typeface="Georgia"/>
                <a:cs typeface="Georgia"/>
                <a:sym typeface="Georgia"/>
              </a:rPr>
              <a:t>9000 Gent</a:t>
            </a:r>
            <a:endParaRPr i="0" sz="1400" u="none" cap="none" strike="noStrike">
              <a:solidFill>
                <a:srgbClr val="000000"/>
              </a:solidFill>
              <a:latin typeface="Georgia"/>
              <a:ea typeface="Georgia"/>
              <a:cs typeface="Georgia"/>
              <a:sym typeface="Georgia"/>
            </a:endParaRPr>
          </a:p>
        </p:txBody>
      </p:sp>
      <p:pic>
        <p:nvPicPr>
          <p:cNvPr id="278" name="Google Shape;278;p33"/>
          <p:cNvPicPr preferRelativeResize="0"/>
          <p:nvPr/>
        </p:nvPicPr>
        <p:blipFill rotWithShape="1">
          <a:blip r:embed="rId4">
            <a:alphaModFix/>
          </a:blip>
          <a:srcRect b="6577" l="34074" r="35064" t="20646"/>
          <a:stretch/>
        </p:blipFill>
        <p:spPr>
          <a:xfrm>
            <a:off x="1474814" y="2004262"/>
            <a:ext cx="1108891" cy="1471049"/>
          </a:xfrm>
          <a:prstGeom prst="rect">
            <a:avLst/>
          </a:prstGeom>
          <a:noFill/>
          <a:ln>
            <a:noFill/>
          </a:ln>
        </p:spPr>
      </p:pic>
      <p:pic>
        <p:nvPicPr>
          <p:cNvPr id="279" name="Google Shape;279;p33"/>
          <p:cNvPicPr preferRelativeResize="0"/>
          <p:nvPr/>
        </p:nvPicPr>
        <p:blipFill rotWithShape="1">
          <a:blip r:embed="rId5">
            <a:alphaModFix/>
          </a:blip>
          <a:srcRect b="0" l="0" r="0" t="0"/>
          <a:stretch/>
        </p:blipFill>
        <p:spPr>
          <a:xfrm>
            <a:off x="2891474" y="2042344"/>
            <a:ext cx="1680531" cy="1394876"/>
          </a:xfrm>
          <a:prstGeom prst="rect">
            <a:avLst/>
          </a:prstGeom>
          <a:solidFill>
            <a:srgbClr val="FFFFFF"/>
          </a:solidFill>
          <a:ln cap="sq" cmpd="sng" w="38100">
            <a:solidFill>
              <a:srgbClr val="D8D8D8"/>
            </a:solidFill>
            <a:prstDash val="solid"/>
            <a:miter lim="8000"/>
            <a:headEnd len="sm" w="sm" type="none"/>
            <a:tailEnd len="sm" w="sm" type="none"/>
          </a:ln>
        </p:spPr>
      </p:pic>
      <p:pic>
        <p:nvPicPr>
          <p:cNvPr id="280" name="Google Shape;280;p33"/>
          <p:cNvPicPr preferRelativeResize="0"/>
          <p:nvPr/>
        </p:nvPicPr>
        <p:blipFill rotWithShape="1">
          <a:blip r:embed="rId6">
            <a:alphaModFix/>
          </a:blip>
          <a:srcRect b="0" l="0" r="0" t="0"/>
          <a:stretch/>
        </p:blipFill>
        <p:spPr>
          <a:xfrm>
            <a:off x="609875" y="306025"/>
            <a:ext cx="319350" cy="3193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grpSp>
        <p:nvGrpSpPr>
          <p:cNvPr id="285" name="Google Shape;285;p34"/>
          <p:cNvGrpSpPr/>
          <p:nvPr/>
        </p:nvGrpSpPr>
        <p:grpSpPr>
          <a:xfrm>
            <a:off x="3656175" y="-16850"/>
            <a:ext cx="5657851" cy="5160350"/>
            <a:chOff x="3656175" y="-16850"/>
            <a:chExt cx="5657851" cy="5160350"/>
          </a:xfrm>
        </p:grpSpPr>
        <p:pic>
          <p:nvPicPr>
            <p:cNvPr id="286" name="Google Shape;286;p34"/>
            <p:cNvPicPr preferRelativeResize="0"/>
            <p:nvPr/>
          </p:nvPicPr>
          <p:blipFill rotWithShape="1">
            <a:blip r:embed="rId3">
              <a:alphaModFix/>
            </a:blip>
            <a:srcRect b="0" l="0" r="61465" t="0"/>
            <a:stretch/>
          </p:blipFill>
          <p:spPr>
            <a:xfrm>
              <a:off x="6036425" y="0"/>
              <a:ext cx="3277601" cy="5143499"/>
            </a:xfrm>
            <a:prstGeom prst="rect">
              <a:avLst/>
            </a:prstGeom>
            <a:noFill/>
            <a:ln>
              <a:noFill/>
            </a:ln>
          </p:spPr>
        </p:pic>
        <p:sp>
          <p:nvSpPr>
            <p:cNvPr id="287" name="Google Shape;287;p34"/>
            <p:cNvSpPr/>
            <p:nvPr/>
          </p:nvSpPr>
          <p:spPr>
            <a:xfrm flipH="1">
              <a:off x="3656175" y="-16850"/>
              <a:ext cx="3277600" cy="5160350"/>
            </a:xfrm>
            <a:prstGeom prst="flowChartInputOutpu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8" name="Google Shape;288;p34"/>
          <p:cNvSpPr/>
          <p:nvPr/>
        </p:nvSpPr>
        <p:spPr>
          <a:xfrm flipH="1">
            <a:off x="938737" y="1056549"/>
            <a:ext cx="4268100" cy="375000"/>
          </a:xfrm>
          <a:prstGeom prst="wedgeRoundRectCallout">
            <a:avLst>
              <a:gd fmla="val -49772" name="adj1"/>
              <a:gd fmla="val 32547" name="adj2"/>
              <a:gd fmla="val 16667" name="adj3"/>
            </a:avLst>
          </a:prstGeom>
          <a:solidFill>
            <a:srgbClr val="F3F3F3"/>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0" i="0" lang="en-US" sz="1662" u="none" cap="none" strike="noStrike">
                <a:solidFill>
                  <a:srgbClr val="B7B7B7"/>
                </a:solidFill>
                <a:latin typeface="Proxima Nova"/>
                <a:ea typeface="Proxima Nova"/>
                <a:cs typeface="Proxima Nova"/>
                <a:sym typeface="Proxima Nova"/>
              </a:rPr>
              <a:t>Persistent Identifiers: URIs</a:t>
            </a:r>
            <a:endParaRPr b="0" i="0" sz="1662" u="none" cap="none" strike="noStrike">
              <a:solidFill>
                <a:srgbClr val="B7B7B7"/>
              </a:solidFill>
              <a:latin typeface="Proxima Nova"/>
              <a:ea typeface="Proxima Nova"/>
              <a:cs typeface="Proxima Nova"/>
              <a:sym typeface="Proxima Nova"/>
            </a:endParaRPr>
          </a:p>
        </p:txBody>
      </p:sp>
      <p:sp>
        <p:nvSpPr>
          <p:cNvPr id="289" name="Google Shape;289;p34"/>
          <p:cNvSpPr/>
          <p:nvPr/>
        </p:nvSpPr>
        <p:spPr>
          <a:xfrm flipH="1">
            <a:off x="938716" y="1541308"/>
            <a:ext cx="4268100" cy="375000"/>
          </a:xfrm>
          <a:prstGeom prst="wedgeRoundRectCallout">
            <a:avLst>
              <a:gd fmla="val -49996" name="adj1"/>
              <a:gd fmla="val 6611" name="adj2"/>
              <a:gd fmla="val 16667" name="adj3"/>
            </a:avLst>
          </a:prstGeom>
          <a:solidFill>
            <a:srgbClr val="D8D8D8"/>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1" i="0" lang="en-US" sz="1662" u="none" cap="none" strike="noStrike">
                <a:solidFill>
                  <a:srgbClr val="373636"/>
                </a:solidFill>
                <a:latin typeface="Proxima Nova"/>
                <a:ea typeface="Proxima Nova"/>
                <a:cs typeface="Proxima Nova"/>
                <a:sym typeface="Proxima Nova"/>
              </a:rPr>
              <a:t>Dereferencable HTTP URIs</a:t>
            </a:r>
            <a:endParaRPr b="1" i="0" sz="1662" u="none" cap="none" strike="noStrike">
              <a:solidFill>
                <a:srgbClr val="373636"/>
              </a:solidFill>
              <a:latin typeface="Proxima Nova"/>
              <a:ea typeface="Proxima Nova"/>
              <a:cs typeface="Proxima Nova"/>
              <a:sym typeface="Proxima Nova"/>
            </a:endParaRPr>
          </a:p>
        </p:txBody>
      </p:sp>
      <p:sp>
        <p:nvSpPr>
          <p:cNvPr id="290" name="Google Shape;290;p34"/>
          <p:cNvSpPr/>
          <p:nvPr/>
        </p:nvSpPr>
        <p:spPr>
          <a:xfrm flipH="1">
            <a:off x="938736" y="4028339"/>
            <a:ext cx="4268100" cy="375000"/>
          </a:xfrm>
          <a:prstGeom prst="wedgeRoundRectCallout">
            <a:avLst>
              <a:gd fmla="val -49772" name="adj1"/>
              <a:gd fmla="val 45883" name="adj2"/>
              <a:gd fmla="val 16667" name="adj3"/>
            </a:avLst>
          </a:prstGeom>
          <a:solidFill>
            <a:srgbClr val="F3F3F3"/>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0" i="0" lang="en-US" sz="1662" u="none" cap="none" strike="noStrike">
                <a:solidFill>
                  <a:srgbClr val="B7B7B7"/>
                </a:solidFill>
                <a:latin typeface="Proxima Nova"/>
                <a:ea typeface="Proxima Nova"/>
                <a:cs typeface="Proxima Nova"/>
                <a:sym typeface="Proxima Nova"/>
              </a:rPr>
              <a:t>Gestandaardiseerde Informatie (RDF)</a:t>
            </a:r>
            <a:endParaRPr b="0" i="0" sz="1400" u="none" cap="none" strike="noStrike">
              <a:solidFill>
                <a:srgbClr val="B7B7B7"/>
              </a:solidFill>
              <a:latin typeface="Proxima Nova"/>
              <a:ea typeface="Proxima Nova"/>
              <a:cs typeface="Proxima Nova"/>
              <a:sym typeface="Proxima Nova"/>
            </a:endParaRPr>
          </a:p>
        </p:txBody>
      </p:sp>
      <p:sp>
        <p:nvSpPr>
          <p:cNvPr id="291" name="Google Shape;291;p34"/>
          <p:cNvSpPr/>
          <p:nvPr/>
        </p:nvSpPr>
        <p:spPr>
          <a:xfrm flipH="1">
            <a:off x="938737" y="4493394"/>
            <a:ext cx="4268100" cy="375000"/>
          </a:xfrm>
          <a:prstGeom prst="wedgeRoundRectCallout">
            <a:avLst>
              <a:gd fmla="val -49413" name="adj1"/>
              <a:gd fmla="val 32082" name="adj2"/>
              <a:gd fmla="val 16667" name="adj3"/>
            </a:avLst>
          </a:prstGeom>
          <a:solidFill>
            <a:srgbClr val="F3F3F3"/>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0" i="0" lang="en-US" sz="1662" u="none" cap="none" strike="noStrike">
                <a:solidFill>
                  <a:srgbClr val="B7B7B7"/>
                </a:solidFill>
                <a:latin typeface="Proxima Nova"/>
                <a:ea typeface="Proxima Nova"/>
                <a:cs typeface="Proxima Nova"/>
                <a:sym typeface="Proxima Nova"/>
              </a:rPr>
              <a:t>Links naar andere informatie</a:t>
            </a:r>
            <a:endParaRPr b="0" i="0" sz="1400" u="none" cap="none" strike="noStrike">
              <a:solidFill>
                <a:srgbClr val="B7B7B7"/>
              </a:solidFill>
              <a:latin typeface="Proxima Nova"/>
              <a:ea typeface="Proxima Nova"/>
              <a:cs typeface="Proxima Nova"/>
              <a:sym typeface="Proxima Nova"/>
            </a:endParaRPr>
          </a:p>
        </p:txBody>
      </p:sp>
      <p:sp>
        <p:nvSpPr>
          <p:cNvPr id="292" name="Google Shape;292;p34"/>
          <p:cNvSpPr txBox="1"/>
          <p:nvPr/>
        </p:nvSpPr>
        <p:spPr>
          <a:xfrm>
            <a:off x="502725" y="168400"/>
            <a:ext cx="8473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Technical interoperability: </a:t>
            </a:r>
            <a:r>
              <a:rPr b="1" i="0" lang="en-US" sz="2400" u="none" cap="none" strike="noStrike">
                <a:solidFill>
                  <a:srgbClr val="000000"/>
                </a:solidFill>
                <a:highlight>
                  <a:schemeClr val="accent1"/>
                </a:highlight>
                <a:latin typeface="Proxima Nova"/>
                <a:ea typeface="Proxima Nova"/>
                <a:cs typeface="Proxima Nova"/>
                <a:sym typeface="Proxima Nova"/>
              </a:rPr>
              <a:t>The web as a blueprint </a:t>
            </a:r>
            <a:endParaRPr b="1" i="0" sz="2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Proxima Nova"/>
              <a:ea typeface="Proxima Nova"/>
              <a:cs typeface="Proxima Nova"/>
              <a:sym typeface="Proxima Nova"/>
            </a:endParaRPr>
          </a:p>
        </p:txBody>
      </p:sp>
      <p:cxnSp>
        <p:nvCxnSpPr>
          <p:cNvPr id="293" name="Google Shape;293;p34"/>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294" name="Google Shape;294;p34"/>
          <p:cNvSpPr txBox="1"/>
          <p:nvPr/>
        </p:nvSpPr>
        <p:spPr>
          <a:xfrm>
            <a:off x="787259" y="2082199"/>
            <a:ext cx="4400700" cy="291300"/>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92"/>
              <a:buFont typeface="Oi"/>
              <a:buNone/>
            </a:pPr>
            <a:r>
              <a:rPr i="0" lang="en-US" sz="1292" u="none" cap="none" strike="noStrike">
                <a:solidFill>
                  <a:srgbClr val="000000"/>
                </a:solidFill>
                <a:latin typeface="Georgia"/>
                <a:ea typeface="Georgia"/>
                <a:cs typeface="Georgia"/>
                <a:sym typeface="Georgia"/>
              </a:rPr>
              <a:t>http://data.vlaanderen.be/id/adres/3706808 </a:t>
            </a:r>
            <a:endParaRPr i="0" sz="1400" u="none" cap="none" strike="noStrike">
              <a:solidFill>
                <a:srgbClr val="000000"/>
              </a:solidFill>
              <a:latin typeface="Georgia"/>
              <a:ea typeface="Georgia"/>
              <a:cs typeface="Georgia"/>
              <a:sym typeface="Georgia"/>
            </a:endParaRPr>
          </a:p>
        </p:txBody>
      </p:sp>
      <p:pic>
        <p:nvPicPr>
          <p:cNvPr descr="HttpRequester" id="295" name="Google Shape;295;p34"/>
          <p:cNvPicPr preferRelativeResize="0"/>
          <p:nvPr/>
        </p:nvPicPr>
        <p:blipFill rotWithShape="1">
          <a:blip r:embed="rId4">
            <a:alphaModFix/>
          </a:blip>
          <a:srcRect b="0" l="0" r="0" t="0"/>
          <a:stretch/>
        </p:blipFill>
        <p:spPr>
          <a:xfrm>
            <a:off x="3241784" y="2846999"/>
            <a:ext cx="3497600" cy="2227975"/>
          </a:xfrm>
          <a:prstGeom prst="rect">
            <a:avLst/>
          </a:prstGeom>
          <a:solidFill>
            <a:srgbClr val="FFFFFF"/>
          </a:solidFill>
          <a:ln cap="sq" cmpd="sng" w="28575">
            <a:solidFill>
              <a:schemeClr val="accent1"/>
            </a:solidFill>
            <a:prstDash val="solid"/>
            <a:miter lim="8000"/>
            <a:headEnd len="sm" w="sm" type="none"/>
            <a:tailEnd len="sm" w="sm" type="none"/>
          </a:ln>
        </p:spPr>
      </p:pic>
      <p:pic>
        <p:nvPicPr>
          <p:cNvPr id="296" name="Google Shape;296;p34"/>
          <p:cNvPicPr preferRelativeResize="0"/>
          <p:nvPr/>
        </p:nvPicPr>
        <p:blipFill rotWithShape="1">
          <a:blip r:embed="rId5">
            <a:alphaModFix/>
          </a:blip>
          <a:srcRect b="0" l="0" r="0" t="0"/>
          <a:stretch/>
        </p:blipFill>
        <p:spPr>
          <a:xfrm>
            <a:off x="609876" y="2854376"/>
            <a:ext cx="2520098" cy="1960605"/>
          </a:xfrm>
          <a:prstGeom prst="rect">
            <a:avLst/>
          </a:prstGeom>
          <a:solidFill>
            <a:srgbClr val="FFFFFF"/>
          </a:solidFill>
          <a:ln cap="sq" cmpd="sng" w="28575">
            <a:solidFill>
              <a:schemeClr val="accent1"/>
            </a:solidFill>
            <a:prstDash val="solid"/>
            <a:miter lim="8000"/>
            <a:headEnd len="sm" w="sm" type="none"/>
            <a:tailEnd len="sm" w="sm" type="none"/>
          </a:ln>
        </p:spPr>
      </p:pic>
      <p:sp>
        <p:nvSpPr>
          <p:cNvPr id="297" name="Google Shape;297;p34"/>
          <p:cNvSpPr/>
          <p:nvPr/>
        </p:nvSpPr>
        <p:spPr>
          <a:xfrm rot="2103566">
            <a:off x="1852951" y="2426245"/>
            <a:ext cx="167123" cy="375363"/>
          </a:xfrm>
          <a:prstGeom prst="downArrow">
            <a:avLst>
              <a:gd fmla="val 50000" name="adj1"/>
              <a:gd fmla="val 50000" name="adj2"/>
            </a:avLst>
          </a:prstGeom>
          <a:solidFill>
            <a:srgbClr val="FFFF00"/>
          </a:solidFill>
          <a:ln cap="flat" cmpd="sng" w="9525">
            <a:solidFill>
              <a:srgbClr val="37363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92"/>
              <a:buFont typeface="Arial"/>
              <a:buNone/>
            </a:pPr>
            <a:r>
              <a:t/>
            </a:r>
            <a:endParaRPr b="0" i="0" sz="1292" u="none" cap="none" strike="noStrike">
              <a:solidFill>
                <a:srgbClr val="FFFFFF"/>
              </a:solidFill>
              <a:latin typeface="Arial"/>
              <a:ea typeface="Arial"/>
              <a:cs typeface="Arial"/>
              <a:sym typeface="Arial"/>
            </a:endParaRPr>
          </a:p>
        </p:txBody>
      </p:sp>
      <p:sp>
        <p:nvSpPr>
          <p:cNvPr id="298" name="Google Shape;298;p34"/>
          <p:cNvSpPr/>
          <p:nvPr/>
        </p:nvSpPr>
        <p:spPr>
          <a:xfrm rot="-1517278">
            <a:off x="3569848" y="2424136"/>
            <a:ext cx="168552" cy="372252"/>
          </a:xfrm>
          <a:prstGeom prst="downArrow">
            <a:avLst>
              <a:gd fmla="val 50000" name="adj1"/>
              <a:gd fmla="val 50000" name="adj2"/>
            </a:avLst>
          </a:prstGeom>
          <a:solidFill>
            <a:srgbClr val="FFFF00"/>
          </a:solidFill>
          <a:ln cap="flat" cmpd="sng" w="9525">
            <a:solidFill>
              <a:srgbClr val="37363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92"/>
              <a:buFont typeface="Arial"/>
              <a:buNone/>
            </a:pPr>
            <a:r>
              <a:t/>
            </a:r>
            <a:endParaRPr b="0" i="0" sz="1292" u="none" cap="none" strike="noStrike">
              <a:solidFill>
                <a:srgbClr val="FFFFFF"/>
              </a:solidFill>
              <a:latin typeface="Arial"/>
              <a:ea typeface="Arial"/>
              <a:cs typeface="Arial"/>
              <a:sym typeface="Arial"/>
            </a:endParaRPr>
          </a:p>
        </p:txBody>
      </p:sp>
      <p:sp>
        <p:nvSpPr>
          <p:cNvPr id="299" name="Google Shape;299;p34"/>
          <p:cNvSpPr txBox="1"/>
          <p:nvPr/>
        </p:nvSpPr>
        <p:spPr>
          <a:xfrm>
            <a:off x="929225" y="4783175"/>
            <a:ext cx="1985400" cy="31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US">
                <a:latin typeface="Proxima Nova"/>
                <a:ea typeface="Proxima Nova"/>
                <a:cs typeface="Proxima Nova"/>
                <a:sym typeface="Proxima Nova"/>
              </a:rPr>
              <a:t>Human readable</a:t>
            </a:r>
            <a:endParaRPr b="1" i="0" sz="1400" u="none" cap="none" strike="noStrike">
              <a:solidFill>
                <a:srgbClr val="000000"/>
              </a:solidFill>
              <a:latin typeface="Proxima Nova"/>
              <a:ea typeface="Proxima Nova"/>
              <a:cs typeface="Proxima Nova"/>
              <a:sym typeface="Proxima Nova"/>
            </a:endParaRPr>
          </a:p>
        </p:txBody>
      </p:sp>
      <p:sp>
        <p:nvSpPr>
          <p:cNvPr id="300" name="Google Shape;300;p34"/>
          <p:cNvSpPr txBox="1"/>
          <p:nvPr/>
        </p:nvSpPr>
        <p:spPr>
          <a:xfrm>
            <a:off x="4282025" y="4783175"/>
            <a:ext cx="2104500" cy="31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US">
                <a:latin typeface="Proxima Nova"/>
                <a:ea typeface="Proxima Nova"/>
                <a:cs typeface="Proxima Nova"/>
                <a:sym typeface="Proxima Nova"/>
              </a:rPr>
              <a:t>Computer readable</a:t>
            </a:r>
            <a:endParaRPr b="1" i="0" sz="1400" u="none" cap="none" strike="noStrike">
              <a:solidFill>
                <a:srgbClr val="000000"/>
              </a:solidFill>
              <a:latin typeface="Proxima Nova"/>
              <a:ea typeface="Proxima Nova"/>
              <a:cs typeface="Proxima Nova"/>
              <a:sym typeface="Proxima Nova"/>
            </a:endParaRPr>
          </a:p>
        </p:txBody>
      </p:sp>
      <p:pic>
        <p:nvPicPr>
          <p:cNvPr id="301" name="Google Shape;301;p34"/>
          <p:cNvPicPr preferRelativeResize="0"/>
          <p:nvPr/>
        </p:nvPicPr>
        <p:blipFill rotWithShape="1">
          <a:blip r:embed="rId6">
            <a:alphaModFix/>
          </a:blip>
          <a:srcRect b="0" l="0" r="0" t="0"/>
          <a:stretch/>
        </p:blipFill>
        <p:spPr>
          <a:xfrm>
            <a:off x="609875" y="306025"/>
            <a:ext cx="319350" cy="319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grpSp>
        <p:nvGrpSpPr>
          <p:cNvPr id="306" name="Google Shape;306;p35"/>
          <p:cNvGrpSpPr/>
          <p:nvPr/>
        </p:nvGrpSpPr>
        <p:grpSpPr>
          <a:xfrm>
            <a:off x="3656175" y="-16850"/>
            <a:ext cx="5657851" cy="5160350"/>
            <a:chOff x="3656175" y="-16850"/>
            <a:chExt cx="5657851" cy="5160350"/>
          </a:xfrm>
        </p:grpSpPr>
        <p:pic>
          <p:nvPicPr>
            <p:cNvPr id="307" name="Google Shape;307;p35"/>
            <p:cNvPicPr preferRelativeResize="0"/>
            <p:nvPr/>
          </p:nvPicPr>
          <p:blipFill rotWithShape="1">
            <a:blip r:embed="rId3">
              <a:alphaModFix/>
            </a:blip>
            <a:srcRect b="0" l="0" r="61465" t="0"/>
            <a:stretch/>
          </p:blipFill>
          <p:spPr>
            <a:xfrm>
              <a:off x="6036425" y="0"/>
              <a:ext cx="3277601" cy="5143499"/>
            </a:xfrm>
            <a:prstGeom prst="rect">
              <a:avLst/>
            </a:prstGeom>
            <a:noFill/>
            <a:ln>
              <a:noFill/>
            </a:ln>
          </p:spPr>
        </p:pic>
        <p:sp>
          <p:nvSpPr>
            <p:cNvPr id="308" name="Google Shape;308;p35"/>
            <p:cNvSpPr/>
            <p:nvPr/>
          </p:nvSpPr>
          <p:spPr>
            <a:xfrm flipH="1">
              <a:off x="3656175" y="-16850"/>
              <a:ext cx="3277600" cy="5160350"/>
            </a:xfrm>
            <a:prstGeom prst="flowChartInputOutpu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9" name="Google Shape;309;p35"/>
          <p:cNvSpPr/>
          <p:nvPr/>
        </p:nvSpPr>
        <p:spPr>
          <a:xfrm flipH="1">
            <a:off x="938737" y="1056549"/>
            <a:ext cx="4268100" cy="375000"/>
          </a:xfrm>
          <a:prstGeom prst="wedgeRoundRectCallout">
            <a:avLst>
              <a:gd fmla="val -49772" name="adj1"/>
              <a:gd fmla="val 32547" name="adj2"/>
              <a:gd fmla="val 16667" name="adj3"/>
            </a:avLst>
          </a:prstGeom>
          <a:solidFill>
            <a:srgbClr val="F3F3F3"/>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0" i="0" lang="en-US" sz="1662" u="none" cap="none" strike="noStrike">
                <a:solidFill>
                  <a:srgbClr val="B7B7B7"/>
                </a:solidFill>
                <a:latin typeface="Proxima Nova"/>
                <a:ea typeface="Proxima Nova"/>
                <a:cs typeface="Proxima Nova"/>
                <a:sym typeface="Proxima Nova"/>
              </a:rPr>
              <a:t>Persistent Identifiers: URIs</a:t>
            </a:r>
            <a:endParaRPr b="0" i="0" sz="1662" u="none" cap="none" strike="noStrike">
              <a:solidFill>
                <a:srgbClr val="B7B7B7"/>
              </a:solidFill>
              <a:latin typeface="Proxima Nova"/>
              <a:ea typeface="Proxima Nova"/>
              <a:cs typeface="Proxima Nova"/>
              <a:sym typeface="Proxima Nova"/>
            </a:endParaRPr>
          </a:p>
        </p:txBody>
      </p:sp>
      <p:sp>
        <p:nvSpPr>
          <p:cNvPr id="310" name="Google Shape;310;p35"/>
          <p:cNvSpPr/>
          <p:nvPr/>
        </p:nvSpPr>
        <p:spPr>
          <a:xfrm flipH="1">
            <a:off x="938716" y="1541308"/>
            <a:ext cx="4268100" cy="375000"/>
          </a:xfrm>
          <a:prstGeom prst="wedgeRoundRectCallout">
            <a:avLst>
              <a:gd fmla="val -49996" name="adj1"/>
              <a:gd fmla="val 6611" name="adj2"/>
              <a:gd fmla="val 16667" name="adj3"/>
            </a:avLst>
          </a:prstGeom>
          <a:solidFill>
            <a:srgbClr val="F3F3F3"/>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0" i="0" lang="en-US" sz="1662" u="none" cap="none" strike="noStrike">
                <a:solidFill>
                  <a:srgbClr val="B7B7B7"/>
                </a:solidFill>
                <a:latin typeface="Proxima Nova"/>
                <a:ea typeface="Proxima Nova"/>
                <a:cs typeface="Proxima Nova"/>
                <a:sym typeface="Proxima Nova"/>
              </a:rPr>
              <a:t>Dereferencable HTTP URIs</a:t>
            </a:r>
            <a:endParaRPr b="0" i="0" sz="1662" u="none" cap="none" strike="noStrike">
              <a:solidFill>
                <a:srgbClr val="B7B7B7"/>
              </a:solidFill>
              <a:latin typeface="Proxima Nova"/>
              <a:ea typeface="Proxima Nova"/>
              <a:cs typeface="Proxima Nova"/>
              <a:sym typeface="Proxima Nova"/>
            </a:endParaRPr>
          </a:p>
        </p:txBody>
      </p:sp>
      <p:sp>
        <p:nvSpPr>
          <p:cNvPr id="311" name="Google Shape;311;p35"/>
          <p:cNvSpPr/>
          <p:nvPr/>
        </p:nvSpPr>
        <p:spPr>
          <a:xfrm flipH="1">
            <a:off x="938736" y="2026039"/>
            <a:ext cx="4268100" cy="375000"/>
          </a:xfrm>
          <a:prstGeom prst="wedgeRoundRectCallout">
            <a:avLst>
              <a:gd fmla="val -49772" name="adj1"/>
              <a:gd fmla="val 45883" name="adj2"/>
              <a:gd fmla="val 16667" name="adj3"/>
            </a:avLst>
          </a:prstGeom>
          <a:solidFill>
            <a:srgbClr val="D8D8D8"/>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1" i="0" lang="en-US" sz="1662" u="none" cap="none" strike="noStrike">
                <a:solidFill>
                  <a:srgbClr val="000000"/>
                </a:solidFill>
                <a:latin typeface="Proxima Nova"/>
                <a:ea typeface="Proxima Nova"/>
                <a:cs typeface="Proxima Nova"/>
                <a:sym typeface="Proxima Nova"/>
              </a:rPr>
              <a:t>Standardised Information (RDF)</a:t>
            </a:r>
            <a:endParaRPr b="1" i="0" sz="1400" u="none" cap="none" strike="noStrike">
              <a:solidFill>
                <a:srgbClr val="000000"/>
              </a:solidFill>
              <a:latin typeface="Proxima Nova"/>
              <a:ea typeface="Proxima Nova"/>
              <a:cs typeface="Proxima Nova"/>
              <a:sym typeface="Proxima Nova"/>
            </a:endParaRPr>
          </a:p>
        </p:txBody>
      </p:sp>
      <p:sp>
        <p:nvSpPr>
          <p:cNvPr id="312" name="Google Shape;312;p35"/>
          <p:cNvSpPr/>
          <p:nvPr/>
        </p:nvSpPr>
        <p:spPr>
          <a:xfrm flipH="1">
            <a:off x="938737" y="4493394"/>
            <a:ext cx="4268100" cy="375000"/>
          </a:xfrm>
          <a:prstGeom prst="wedgeRoundRectCallout">
            <a:avLst>
              <a:gd fmla="val -49413" name="adj1"/>
              <a:gd fmla="val 32082" name="adj2"/>
              <a:gd fmla="val 16667" name="adj3"/>
            </a:avLst>
          </a:prstGeom>
          <a:solidFill>
            <a:srgbClr val="F3F3F3"/>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0" i="0" lang="en-US" sz="1662" u="none" cap="none" strike="noStrike">
                <a:solidFill>
                  <a:srgbClr val="B7B7B7"/>
                </a:solidFill>
                <a:latin typeface="Proxima Nova"/>
                <a:ea typeface="Proxima Nova"/>
                <a:cs typeface="Proxima Nova"/>
                <a:sym typeface="Proxima Nova"/>
              </a:rPr>
              <a:t>Links to other information</a:t>
            </a:r>
            <a:endParaRPr b="0" i="0" sz="1400" u="none" cap="none" strike="noStrike">
              <a:solidFill>
                <a:srgbClr val="B7B7B7"/>
              </a:solidFill>
              <a:latin typeface="Proxima Nova"/>
              <a:ea typeface="Proxima Nova"/>
              <a:cs typeface="Proxima Nova"/>
              <a:sym typeface="Proxima Nova"/>
            </a:endParaRPr>
          </a:p>
        </p:txBody>
      </p:sp>
      <p:sp>
        <p:nvSpPr>
          <p:cNvPr id="313" name="Google Shape;313;p35"/>
          <p:cNvSpPr txBox="1"/>
          <p:nvPr/>
        </p:nvSpPr>
        <p:spPr>
          <a:xfrm>
            <a:off x="502725" y="168400"/>
            <a:ext cx="8473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Technical interoperability: </a:t>
            </a:r>
            <a:r>
              <a:rPr b="1" i="0" lang="en-US" sz="2400" u="none" cap="none" strike="noStrike">
                <a:solidFill>
                  <a:srgbClr val="000000"/>
                </a:solidFill>
                <a:highlight>
                  <a:schemeClr val="accent1"/>
                </a:highlight>
                <a:latin typeface="Proxima Nova"/>
                <a:ea typeface="Proxima Nova"/>
                <a:cs typeface="Proxima Nova"/>
                <a:sym typeface="Proxima Nova"/>
              </a:rPr>
              <a:t>The web as a blueprint </a:t>
            </a:r>
            <a:endParaRPr b="1" i="0" sz="2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Proxima Nova"/>
              <a:ea typeface="Proxima Nova"/>
              <a:cs typeface="Proxima Nova"/>
              <a:sym typeface="Proxima Nova"/>
            </a:endParaRPr>
          </a:p>
        </p:txBody>
      </p:sp>
      <p:cxnSp>
        <p:nvCxnSpPr>
          <p:cNvPr id="314" name="Google Shape;314;p35"/>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315" name="Google Shape;315;p35"/>
          <p:cNvSpPr txBox="1"/>
          <p:nvPr/>
        </p:nvSpPr>
        <p:spPr>
          <a:xfrm>
            <a:off x="457363" y="2750357"/>
            <a:ext cx="3816300" cy="291300"/>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92"/>
              <a:buFont typeface="Oi"/>
              <a:buNone/>
            </a:pPr>
            <a:r>
              <a:rPr i="0" lang="en-US" sz="1292" u="none" cap="none" strike="noStrike">
                <a:solidFill>
                  <a:srgbClr val="000000"/>
                </a:solidFill>
                <a:latin typeface="Georgia"/>
                <a:ea typeface="Georgia"/>
                <a:cs typeface="Georgia"/>
                <a:sym typeface="Georgia"/>
              </a:rPr>
              <a:t>http://data.vlaanderen.be/ns/adres</a:t>
            </a:r>
            <a:endParaRPr i="0" sz="1400" u="none" cap="none" strike="noStrike">
              <a:solidFill>
                <a:srgbClr val="000000"/>
              </a:solidFill>
              <a:latin typeface="Georgia"/>
              <a:ea typeface="Georgia"/>
              <a:cs typeface="Georgia"/>
              <a:sym typeface="Georgia"/>
            </a:endParaRPr>
          </a:p>
        </p:txBody>
      </p:sp>
      <p:sp>
        <p:nvSpPr>
          <p:cNvPr id="316" name="Google Shape;316;p35"/>
          <p:cNvSpPr txBox="1"/>
          <p:nvPr/>
        </p:nvSpPr>
        <p:spPr>
          <a:xfrm>
            <a:off x="1260033" y="3203002"/>
            <a:ext cx="4206900" cy="291300"/>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92"/>
              <a:buFont typeface="Oi"/>
              <a:buNone/>
            </a:pPr>
            <a:r>
              <a:rPr i="0" lang="en-US" sz="1292" u="none" cap="none" strike="noStrike">
                <a:solidFill>
                  <a:srgbClr val="000000"/>
                </a:solidFill>
                <a:latin typeface="Georgia"/>
                <a:ea typeface="Georgia"/>
                <a:cs typeface="Georgia"/>
                <a:sym typeface="Georgia"/>
              </a:rPr>
              <a:t>https://www.w3.org/ns/locn#adminUnitL2</a:t>
            </a:r>
            <a:endParaRPr i="0" sz="1400" u="none" cap="none" strike="noStrike">
              <a:solidFill>
                <a:srgbClr val="000000"/>
              </a:solidFill>
              <a:latin typeface="Georgia"/>
              <a:ea typeface="Georgia"/>
              <a:cs typeface="Georgia"/>
              <a:sym typeface="Georgia"/>
            </a:endParaRPr>
          </a:p>
        </p:txBody>
      </p:sp>
      <p:pic>
        <p:nvPicPr>
          <p:cNvPr id="317" name="Google Shape;317;p35"/>
          <p:cNvPicPr preferRelativeResize="0"/>
          <p:nvPr/>
        </p:nvPicPr>
        <p:blipFill rotWithShape="1">
          <a:blip r:embed="rId4">
            <a:alphaModFix/>
          </a:blip>
          <a:srcRect b="3313" l="5014" r="5113" t="5135"/>
          <a:stretch/>
        </p:blipFill>
        <p:spPr>
          <a:xfrm>
            <a:off x="5466925" y="1515048"/>
            <a:ext cx="3509300" cy="2982507"/>
          </a:xfrm>
          <a:prstGeom prst="rect">
            <a:avLst/>
          </a:prstGeom>
          <a:noFill/>
          <a:ln>
            <a:noFill/>
          </a:ln>
        </p:spPr>
      </p:pic>
      <p:pic>
        <p:nvPicPr>
          <p:cNvPr id="318" name="Google Shape;318;p35"/>
          <p:cNvPicPr preferRelativeResize="0"/>
          <p:nvPr/>
        </p:nvPicPr>
        <p:blipFill rotWithShape="1">
          <a:blip r:embed="rId5">
            <a:alphaModFix/>
          </a:blip>
          <a:srcRect b="0" l="0" r="0" t="0"/>
          <a:stretch/>
        </p:blipFill>
        <p:spPr>
          <a:xfrm>
            <a:off x="609875" y="306025"/>
            <a:ext cx="319350" cy="319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grpSp>
        <p:nvGrpSpPr>
          <p:cNvPr id="323" name="Google Shape;323;p36"/>
          <p:cNvGrpSpPr/>
          <p:nvPr/>
        </p:nvGrpSpPr>
        <p:grpSpPr>
          <a:xfrm>
            <a:off x="3656175" y="-16850"/>
            <a:ext cx="5657851" cy="5160350"/>
            <a:chOff x="3656175" y="-16850"/>
            <a:chExt cx="5657851" cy="5160350"/>
          </a:xfrm>
        </p:grpSpPr>
        <p:pic>
          <p:nvPicPr>
            <p:cNvPr id="324" name="Google Shape;324;p36"/>
            <p:cNvPicPr preferRelativeResize="0"/>
            <p:nvPr/>
          </p:nvPicPr>
          <p:blipFill rotWithShape="1">
            <a:blip r:embed="rId3">
              <a:alphaModFix/>
            </a:blip>
            <a:srcRect b="0" l="0" r="61465" t="0"/>
            <a:stretch/>
          </p:blipFill>
          <p:spPr>
            <a:xfrm>
              <a:off x="6036425" y="0"/>
              <a:ext cx="3277601" cy="5143499"/>
            </a:xfrm>
            <a:prstGeom prst="rect">
              <a:avLst/>
            </a:prstGeom>
            <a:noFill/>
            <a:ln>
              <a:noFill/>
            </a:ln>
          </p:spPr>
        </p:pic>
        <p:sp>
          <p:nvSpPr>
            <p:cNvPr id="325" name="Google Shape;325;p36"/>
            <p:cNvSpPr/>
            <p:nvPr/>
          </p:nvSpPr>
          <p:spPr>
            <a:xfrm flipH="1">
              <a:off x="3656175" y="-16850"/>
              <a:ext cx="3277600" cy="5160350"/>
            </a:xfrm>
            <a:prstGeom prst="flowChartInputOutpu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6" name="Google Shape;326;p36"/>
          <p:cNvSpPr/>
          <p:nvPr/>
        </p:nvSpPr>
        <p:spPr>
          <a:xfrm flipH="1">
            <a:off x="938737" y="1056549"/>
            <a:ext cx="4268100" cy="375000"/>
          </a:xfrm>
          <a:prstGeom prst="wedgeRoundRectCallout">
            <a:avLst>
              <a:gd fmla="val -49772" name="adj1"/>
              <a:gd fmla="val 32547" name="adj2"/>
              <a:gd fmla="val 16667" name="adj3"/>
            </a:avLst>
          </a:prstGeom>
          <a:solidFill>
            <a:srgbClr val="F3F3F3"/>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0" i="0" lang="en-US" sz="1662" u="none" cap="none" strike="noStrike">
                <a:solidFill>
                  <a:srgbClr val="B7B7B7"/>
                </a:solidFill>
                <a:latin typeface="Proxima Nova"/>
                <a:ea typeface="Proxima Nova"/>
                <a:cs typeface="Proxima Nova"/>
                <a:sym typeface="Proxima Nova"/>
              </a:rPr>
              <a:t>Persistent Identifiers: URIs</a:t>
            </a:r>
            <a:endParaRPr b="0" i="0" sz="1662" u="none" cap="none" strike="noStrike">
              <a:solidFill>
                <a:srgbClr val="B7B7B7"/>
              </a:solidFill>
              <a:latin typeface="Proxima Nova"/>
              <a:ea typeface="Proxima Nova"/>
              <a:cs typeface="Proxima Nova"/>
              <a:sym typeface="Proxima Nova"/>
            </a:endParaRPr>
          </a:p>
        </p:txBody>
      </p:sp>
      <p:sp>
        <p:nvSpPr>
          <p:cNvPr id="327" name="Google Shape;327;p36"/>
          <p:cNvSpPr/>
          <p:nvPr/>
        </p:nvSpPr>
        <p:spPr>
          <a:xfrm flipH="1">
            <a:off x="938716" y="1541308"/>
            <a:ext cx="4268100" cy="375000"/>
          </a:xfrm>
          <a:prstGeom prst="wedgeRoundRectCallout">
            <a:avLst>
              <a:gd fmla="val -49996" name="adj1"/>
              <a:gd fmla="val 6611" name="adj2"/>
              <a:gd fmla="val 16667" name="adj3"/>
            </a:avLst>
          </a:prstGeom>
          <a:solidFill>
            <a:srgbClr val="F3F3F3"/>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0" i="0" lang="en-US" sz="1662" u="none" cap="none" strike="noStrike">
                <a:solidFill>
                  <a:srgbClr val="B7B7B7"/>
                </a:solidFill>
                <a:latin typeface="Proxima Nova"/>
                <a:ea typeface="Proxima Nova"/>
                <a:cs typeface="Proxima Nova"/>
                <a:sym typeface="Proxima Nova"/>
              </a:rPr>
              <a:t>Dereferencable HTTP URIs</a:t>
            </a:r>
            <a:endParaRPr b="0" i="0" sz="1662" u="none" cap="none" strike="noStrike">
              <a:solidFill>
                <a:srgbClr val="B7B7B7"/>
              </a:solidFill>
              <a:latin typeface="Proxima Nova"/>
              <a:ea typeface="Proxima Nova"/>
              <a:cs typeface="Proxima Nova"/>
              <a:sym typeface="Proxima Nova"/>
            </a:endParaRPr>
          </a:p>
        </p:txBody>
      </p:sp>
      <p:sp>
        <p:nvSpPr>
          <p:cNvPr id="328" name="Google Shape;328;p36"/>
          <p:cNvSpPr/>
          <p:nvPr/>
        </p:nvSpPr>
        <p:spPr>
          <a:xfrm flipH="1">
            <a:off x="938736" y="2026039"/>
            <a:ext cx="4268100" cy="375000"/>
          </a:xfrm>
          <a:prstGeom prst="wedgeRoundRectCallout">
            <a:avLst>
              <a:gd fmla="val -49772" name="adj1"/>
              <a:gd fmla="val 45883" name="adj2"/>
              <a:gd fmla="val 16667" name="adj3"/>
            </a:avLst>
          </a:prstGeom>
          <a:solidFill>
            <a:srgbClr val="F3F3F3"/>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0" i="0" lang="en-US" sz="1662" u="none" cap="none" strike="noStrike">
                <a:solidFill>
                  <a:srgbClr val="B7B7B7"/>
                </a:solidFill>
                <a:latin typeface="Proxima Nova"/>
                <a:ea typeface="Proxima Nova"/>
                <a:cs typeface="Proxima Nova"/>
                <a:sym typeface="Proxima Nova"/>
              </a:rPr>
              <a:t>Standardised Information (RDF)</a:t>
            </a:r>
            <a:endParaRPr b="0" i="0" sz="1400" u="none" cap="none" strike="noStrike">
              <a:solidFill>
                <a:srgbClr val="B7B7B7"/>
              </a:solidFill>
              <a:latin typeface="Proxima Nova"/>
              <a:ea typeface="Proxima Nova"/>
              <a:cs typeface="Proxima Nova"/>
              <a:sym typeface="Proxima Nova"/>
            </a:endParaRPr>
          </a:p>
        </p:txBody>
      </p:sp>
      <p:sp>
        <p:nvSpPr>
          <p:cNvPr id="329" name="Google Shape;329;p36"/>
          <p:cNvSpPr/>
          <p:nvPr/>
        </p:nvSpPr>
        <p:spPr>
          <a:xfrm flipH="1">
            <a:off x="938737" y="2498307"/>
            <a:ext cx="4268100" cy="375000"/>
          </a:xfrm>
          <a:prstGeom prst="wedgeRoundRectCallout">
            <a:avLst>
              <a:gd fmla="val -49413" name="adj1"/>
              <a:gd fmla="val 32082" name="adj2"/>
              <a:gd fmla="val 16667" name="adj3"/>
            </a:avLst>
          </a:prstGeom>
          <a:solidFill>
            <a:srgbClr val="D8D8D8"/>
          </a:solidFill>
          <a:ln cap="flat" cmpd="sng" w="9525">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73636"/>
              </a:buClr>
              <a:buSzPts val="1662"/>
              <a:buFont typeface="Arial"/>
              <a:buNone/>
            </a:pPr>
            <a:r>
              <a:rPr b="1" i="0" lang="en-US" sz="1662" u="none" cap="none" strike="noStrike">
                <a:solidFill>
                  <a:srgbClr val="000000"/>
                </a:solidFill>
                <a:latin typeface="Proxima Nova"/>
                <a:ea typeface="Proxima Nova"/>
                <a:cs typeface="Proxima Nova"/>
                <a:sym typeface="Proxima Nova"/>
              </a:rPr>
              <a:t>Links to other information</a:t>
            </a:r>
            <a:endParaRPr b="1" i="0" sz="1400" u="none" cap="none" strike="noStrike">
              <a:solidFill>
                <a:srgbClr val="000000"/>
              </a:solidFill>
              <a:latin typeface="Proxima Nova"/>
              <a:ea typeface="Proxima Nova"/>
              <a:cs typeface="Proxima Nova"/>
              <a:sym typeface="Proxima Nova"/>
            </a:endParaRPr>
          </a:p>
        </p:txBody>
      </p:sp>
      <p:sp>
        <p:nvSpPr>
          <p:cNvPr id="330" name="Google Shape;330;p36"/>
          <p:cNvSpPr txBox="1"/>
          <p:nvPr/>
        </p:nvSpPr>
        <p:spPr>
          <a:xfrm>
            <a:off x="502725" y="168400"/>
            <a:ext cx="8473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Technical interoperability: </a:t>
            </a:r>
            <a:r>
              <a:rPr b="1" i="0" lang="en-US" sz="2400" u="none" cap="none" strike="noStrike">
                <a:solidFill>
                  <a:srgbClr val="000000"/>
                </a:solidFill>
                <a:highlight>
                  <a:schemeClr val="accent1"/>
                </a:highlight>
                <a:latin typeface="Proxima Nova"/>
                <a:ea typeface="Proxima Nova"/>
                <a:cs typeface="Proxima Nova"/>
                <a:sym typeface="Proxima Nova"/>
              </a:rPr>
              <a:t>The web as a blueprint </a:t>
            </a:r>
            <a:endParaRPr b="1" i="0" sz="2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Proxima Nova"/>
              <a:ea typeface="Proxima Nova"/>
              <a:cs typeface="Proxima Nova"/>
              <a:sym typeface="Proxima Nova"/>
            </a:endParaRPr>
          </a:p>
        </p:txBody>
      </p:sp>
      <p:cxnSp>
        <p:nvCxnSpPr>
          <p:cNvPr id="331" name="Google Shape;331;p36"/>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332" name="Google Shape;332;p36"/>
          <p:cNvSpPr txBox="1"/>
          <p:nvPr/>
        </p:nvSpPr>
        <p:spPr>
          <a:xfrm>
            <a:off x="704794" y="4105263"/>
            <a:ext cx="4400700" cy="291300"/>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92"/>
              <a:buFont typeface="Oi"/>
              <a:buNone/>
            </a:pPr>
            <a:r>
              <a:rPr i="0" lang="en-US" sz="1292" u="none" cap="none" strike="noStrike">
                <a:solidFill>
                  <a:srgbClr val="000000"/>
                </a:solidFill>
                <a:latin typeface="Georgia"/>
                <a:ea typeface="Georgia"/>
                <a:cs typeface="Georgia"/>
                <a:sym typeface="Georgia"/>
              </a:rPr>
              <a:t>http://data.vlaanderen.be/id/adres/3706808 </a:t>
            </a:r>
            <a:endParaRPr i="0" sz="1400" u="none" cap="none" strike="noStrike">
              <a:solidFill>
                <a:srgbClr val="000000"/>
              </a:solidFill>
              <a:latin typeface="Georgia"/>
              <a:ea typeface="Georgia"/>
              <a:cs typeface="Georgia"/>
              <a:sym typeface="Georgia"/>
            </a:endParaRPr>
          </a:p>
        </p:txBody>
      </p:sp>
      <p:cxnSp>
        <p:nvCxnSpPr>
          <p:cNvPr id="333" name="Google Shape;333;p36"/>
          <p:cNvCxnSpPr>
            <a:stCxn id="332" idx="3"/>
          </p:cNvCxnSpPr>
          <p:nvPr/>
        </p:nvCxnSpPr>
        <p:spPr>
          <a:xfrm flipH="1" rot="10800000">
            <a:off x="5105494" y="3220113"/>
            <a:ext cx="1914000" cy="1030800"/>
          </a:xfrm>
          <a:prstGeom prst="straightConnector1">
            <a:avLst/>
          </a:prstGeom>
          <a:noFill/>
          <a:ln cap="flat" cmpd="sng" w="76200">
            <a:solidFill>
              <a:srgbClr val="FFFF00"/>
            </a:solidFill>
            <a:prstDash val="solid"/>
            <a:round/>
            <a:headEnd len="sm" w="sm" type="none"/>
            <a:tailEnd len="sm" w="sm" type="none"/>
          </a:ln>
          <a:effectLst>
            <a:outerShdw blurRad="40000" rotWithShape="0" dir="5400000" dist="20000">
              <a:srgbClr val="000000">
                <a:alpha val="37647"/>
              </a:srgbClr>
            </a:outerShdw>
          </a:effectLst>
        </p:spPr>
      </p:cxnSp>
      <p:sp>
        <p:nvSpPr>
          <p:cNvPr id="334" name="Google Shape;334;p36"/>
          <p:cNvSpPr txBox="1"/>
          <p:nvPr/>
        </p:nvSpPr>
        <p:spPr>
          <a:xfrm>
            <a:off x="670836" y="3071125"/>
            <a:ext cx="4500600" cy="291300"/>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92"/>
              <a:buFont typeface="Oi"/>
              <a:buNone/>
            </a:pPr>
            <a:r>
              <a:rPr i="0" lang="en-US" sz="1292" u="none" cap="none" strike="noStrike">
                <a:solidFill>
                  <a:srgbClr val="000000"/>
                </a:solidFill>
                <a:latin typeface="Georgia"/>
                <a:ea typeface="Georgia"/>
                <a:cs typeface="Georgia"/>
                <a:sym typeface="Georgia"/>
              </a:rPr>
              <a:t>data.vlaanderen.be/id/organisatie/OVO002949</a:t>
            </a:r>
            <a:endParaRPr i="0" sz="1400" u="none" cap="none" strike="noStrike">
              <a:solidFill>
                <a:srgbClr val="000000"/>
              </a:solidFill>
              <a:latin typeface="Georgia"/>
              <a:ea typeface="Georgia"/>
              <a:cs typeface="Georgia"/>
              <a:sym typeface="Georgia"/>
            </a:endParaRPr>
          </a:p>
        </p:txBody>
      </p:sp>
      <p:cxnSp>
        <p:nvCxnSpPr>
          <p:cNvPr id="335" name="Google Shape;335;p36"/>
          <p:cNvCxnSpPr>
            <a:stCxn id="334" idx="3"/>
          </p:cNvCxnSpPr>
          <p:nvPr/>
        </p:nvCxnSpPr>
        <p:spPr>
          <a:xfrm flipH="1" rot="10800000">
            <a:off x="5171436" y="2252575"/>
            <a:ext cx="1764600" cy="964200"/>
          </a:xfrm>
          <a:prstGeom prst="straightConnector1">
            <a:avLst/>
          </a:prstGeom>
          <a:noFill/>
          <a:ln cap="flat" cmpd="sng" w="76200">
            <a:solidFill>
              <a:srgbClr val="FFFF00"/>
            </a:solidFill>
            <a:prstDash val="solid"/>
            <a:round/>
            <a:headEnd len="sm" w="sm" type="none"/>
            <a:tailEnd len="sm" w="sm" type="none"/>
          </a:ln>
          <a:effectLst>
            <a:outerShdw blurRad="40000" rotWithShape="0" dir="5400000" dist="20000">
              <a:srgbClr val="000000">
                <a:alpha val="37647"/>
              </a:srgbClr>
            </a:outerShdw>
          </a:effectLst>
        </p:spPr>
      </p:cxnSp>
      <p:sp>
        <p:nvSpPr>
          <p:cNvPr id="336" name="Google Shape;336;p36"/>
          <p:cNvSpPr/>
          <p:nvPr/>
        </p:nvSpPr>
        <p:spPr>
          <a:xfrm>
            <a:off x="804875" y="3406675"/>
            <a:ext cx="218400" cy="636900"/>
          </a:xfrm>
          <a:prstGeom prst="downArrow">
            <a:avLst>
              <a:gd fmla="val 50000" name="adj1"/>
              <a:gd fmla="val 50000" name="adj2"/>
            </a:avLst>
          </a:prstGeom>
          <a:solidFill>
            <a:srgbClr val="FFFF00"/>
          </a:solidFill>
          <a:ln cap="flat" cmpd="sng" w="9525">
            <a:solidFill>
              <a:srgbClr val="37363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92"/>
              <a:buFont typeface="Arial"/>
              <a:buNone/>
            </a:pPr>
            <a:r>
              <a:t/>
            </a:r>
            <a:endParaRPr b="0" i="0" sz="1292" u="none" cap="none" strike="noStrike">
              <a:solidFill>
                <a:srgbClr val="FFFFFF"/>
              </a:solidFill>
              <a:latin typeface="Arial"/>
              <a:ea typeface="Arial"/>
              <a:cs typeface="Arial"/>
              <a:sym typeface="Arial"/>
            </a:endParaRPr>
          </a:p>
        </p:txBody>
      </p:sp>
      <p:sp>
        <p:nvSpPr>
          <p:cNvPr id="337" name="Google Shape;337;p36"/>
          <p:cNvSpPr txBox="1"/>
          <p:nvPr/>
        </p:nvSpPr>
        <p:spPr>
          <a:xfrm>
            <a:off x="1632600" y="4517250"/>
            <a:ext cx="3311400" cy="442200"/>
          </a:xfrm>
          <a:prstGeom prst="rect">
            <a:avLst/>
          </a:prstGeom>
          <a:solidFill>
            <a:srgbClr val="99C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92"/>
              <a:buFont typeface="Oi"/>
              <a:buNone/>
            </a:pPr>
            <a:r>
              <a:rPr i="0" lang="en-US" sz="1200" u="none" cap="none" strike="noStrike">
                <a:solidFill>
                  <a:srgbClr val="000000"/>
                </a:solidFill>
                <a:latin typeface="Georgia"/>
                <a:ea typeface="Georgia"/>
                <a:cs typeface="Georgia"/>
                <a:sym typeface="Georgia"/>
              </a:rPr>
              <a:t>Koningin Maria Hendrikaplein 70</a:t>
            </a:r>
            <a:endParaRPr i="0" sz="1200" u="none" cap="none" strike="noStrike">
              <a:solidFill>
                <a:srgbClr val="000000"/>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292"/>
              <a:buFont typeface="Oi"/>
              <a:buNone/>
            </a:pPr>
            <a:r>
              <a:rPr i="0" lang="en-US" sz="1200" u="none" cap="none" strike="noStrike">
                <a:solidFill>
                  <a:srgbClr val="000000"/>
                </a:solidFill>
                <a:latin typeface="Georgia"/>
                <a:ea typeface="Georgia"/>
                <a:cs typeface="Georgia"/>
                <a:sym typeface="Georgia"/>
              </a:rPr>
              <a:t>9000 Gent</a:t>
            </a:r>
            <a:endParaRPr i="0" sz="1200" u="none" cap="none" strike="noStrike">
              <a:solidFill>
                <a:srgbClr val="000000"/>
              </a:solidFill>
              <a:latin typeface="Georgia"/>
              <a:ea typeface="Georgia"/>
              <a:cs typeface="Georgia"/>
              <a:sym typeface="Georgia"/>
            </a:endParaRPr>
          </a:p>
        </p:txBody>
      </p:sp>
      <p:sp>
        <p:nvSpPr>
          <p:cNvPr id="338" name="Google Shape;338;p36"/>
          <p:cNvSpPr txBox="1"/>
          <p:nvPr/>
        </p:nvSpPr>
        <p:spPr>
          <a:xfrm>
            <a:off x="1655559" y="3455290"/>
            <a:ext cx="3265500" cy="291300"/>
          </a:xfrm>
          <a:prstGeom prst="rect">
            <a:avLst/>
          </a:prstGeom>
          <a:solidFill>
            <a:srgbClr val="99C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92"/>
              <a:buFont typeface="Arial"/>
              <a:buNone/>
            </a:pPr>
            <a:r>
              <a:rPr i="0" lang="en-US" sz="1200" u="none" cap="none" strike="noStrike">
                <a:solidFill>
                  <a:srgbClr val="000000"/>
                </a:solidFill>
                <a:latin typeface="Georgia"/>
                <a:ea typeface="Georgia"/>
                <a:cs typeface="Georgia"/>
                <a:sym typeface="Georgia"/>
              </a:rPr>
              <a:t>Agentschap Informatie Vlaanderen</a:t>
            </a:r>
            <a:endParaRPr i="0" sz="1200" u="none" cap="none" strike="noStrike">
              <a:solidFill>
                <a:srgbClr val="000000"/>
              </a:solidFill>
              <a:latin typeface="Georgia"/>
              <a:ea typeface="Georgia"/>
              <a:cs typeface="Georgia"/>
              <a:sym typeface="Georgia"/>
            </a:endParaRPr>
          </a:p>
        </p:txBody>
      </p:sp>
      <p:pic>
        <p:nvPicPr>
          <p:cNvPr id="339" name="Google Shape;339;p36"/>
          <p:cNvPicPr preferRelativeResize="0"/>
          <p:nvPr/>
        </p:nvPicPr>
        <p:blipFill rotWithShape="1">
          <a:blip r:embed="rId4">
            <a:alphaModFix/>
          </a:blip>
          <a:srcRect b="0" l="0" r="0" t="0"/>
          <a:stretch/>
        </p:blipFill>
        <p:spPr>
          <a:xfrm>
            <a:off x="609875" y="306025"/>
            <a:ext cx="319350" cy="319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9"/>
          <p:cNvSpPr txBox="1"/>
          <p:nvPr>
            <p:ph idx="4294967295" type="title"/>
          </p:nvPr>
        </p:nvSpPr>
        <p:spPr>
          <a:xfrm>
            <a:off x="457800" y="262200"/>
            <a:ext cx="7416000" cy="837000"/>
          </a:xfrm>
          <a:prstGeom prst="rect">
            <a:avLst/>
          </a:prstGeom>
          <a:noFill/>
          <a:ln>
            <a:noFill/>
          </a:ln>
        </p:spPr>
        <p:txBody>
          <a:bodyPr anchorCtr="0" anchor="t" bIns="91425" lIns="91425" spcFirstLastPara="1" rIns="91425" wrap="square" tIns="91425">
            <a:noAutofit/>
          </a:bodyPr>
          <a:lstStyle/>
          <a:p>
            <a:pPr indent="0" lvl="0" marL="0" marR="0" rtl="0" algn="l">
              <a:lnSpc>
                <a:spcPct val="102702"/>
              </a:lnSpc>
              <a:spcBef>
                <a:spcPts val="0"/>
              </a:spcBef>
              <a:spcAft>
                <a:spcPts val="0"/>
              </a:spcAft>
              <a:buClr>
                <a:schemeClr val="dk1"/>
              </a:buClr>
              <a:buSzPts val="3700"/>
              <a:buNone/>
            </a:pPr>
            <a:r>
              <a:rPr lang="en-US"/>
              <a:t>Agreements</a:t>
            </a:r>
            <a:endParaRPr/>
          </a:p>
        </p:txBody>
      </p:sp>
      <p:sp>
        <p:nvSpPr>
          <p:cNvPr id="112" name="Google Shape;112;p19"/>
          <p:cNvSpPr txBox="1"/>
          <p:nvPr>
            <p:ph idx="4294967295" type="body"/>
          </p:nvPr>
        </p:nvSpPr>
        <p:spPr>
          <a:xfrm>
            <a:off x="384725" y="1099200"/>
            <a:ext cx="7416000" cy="2754000"/>
          </a:xfrm>
          <a:prstGeom prst="rect">
            <a:avLst/>
          </a:prstGeom>
          <a:noFill/>
          <a:ln>
            <a:noFill/>
          </a:ln>
        </p:spPr>
        <p:txBody>
          <a:bodyPr anchorCtr="0" anchor="t" bIns="91425" lIns="91425" spcFirstLastPara="1" rIns="91425" wrap="square" tIns="91425">
            <a:noAutofit/>
          </a:bodyPr>
          <a:lstStyle/>
          <a:p>
            <a:pPr indent="-341630" lvl="0" marL="457200" marR="0" rtl="0" algn="l">
              <a:lnSpc>
                <a:spcPct val="150000"/>
              </a:lnSpc>
              <a:spcBef>
                <a:spcPts val="300"/>
              </a:spcBef>
              <a:spcAft>
                <a:spcPts val="0"/>
              </a:spcAft>
              <a:buClr>
                <a:schemeClr val="dk1"/>
              </a:buClr>
              <a:buSzPts val="1780"/>
              <a:buChar char="•"/>
            </a:pPr>
            <a:r>
              <a:rPr lang="en-US" sz="1600"/>
              <a:t>Audience is </a:t>
            </a:r>
            <a:r>
              <a:rPr b="1" lang="en-US" sz="1600"/>
              <a:t>muted</a:t>
            </a:r>
            <a:r>
              <a:rPr lang="en-US" sz="1600"/>
              <a:t> and webcam is </a:t>
            </a:r>
            <a:r>
              <a:rPr b="1" lang="en-US" sz="1600"/>
              <a:t>turned off</a:t>
            </a:r>
            <a:r>
              <a:rPr lang="en-US" sz="1600"/>
              <a:t>.</a:t>
            </a:r>
            <a:endParaRPr/>
          </a:p>
          <a:p>
            <a:pPr indent="-341630" lvl="0" marL="457200" marR="0" rtl="0" algn="l">
              <a:lnSpc>
                <a:spcPct val="150000"/>
              </a:lnSpc>
              <a:spcBef>
                <a:spcPts val="300"/>
              </a:spcBef>
              <a:spcAft>
                <a:spcPts val="0"/>
              </a:spcAft>
              <a:buSzPts val="1780"/>
              <a:buChar char="•"/>
            </a:pPr>
            <a:r>
              <a:rPr lang="en-US" sz="1600"/>
              <a:t>Questions, comments or suggestions can be shared via the </a:t>
            </a:r>
            <a:r>
              <a:rPr b="1" lang="en-US" sz="1600"/>
              <a:t>chat function</a:t>
            </a:r>
            <a:r>
              <a:rPr lang="en-US" sz="1600"/>
              <a:t> of MS Teams.</a:t>
            </a:r>
            <a:endParaRPr sz="1600"/>
          </a:p>
          <a:p>
            <a:pPr indent="0" lvl="0" marL="914400" rtl="0" algn="l">
              <a:lnSpc>
                <a:spcPct val="150000"/>
              </a:lnSpc>
              <a:spcBef>
                <a:spcPts val="300"/>
              </a:spcBef>
              <a:spcAft>
                <a:spcPts val="0"/>
              </a:spcAft>
              <a:buSzPts val="1980"/>
              <a:buNone/>
            </a:pPr>
            <a:r>
              <a:rPr lang="en-US" sz="1400"/>
              <a:t>→	Interaction is encouraged! </a:t>
            </a:r>
            <a:endParaRPr sz="1400"/>
          </a:p>
          <a:p>
            <a:pPr indent="0" lvl="0" marL="914400" rtl="0" algn="l">
              <a:lnSpc>
                <a:spcPct val="150000"/>
              </a:lnSpc>
              <a:spcBef>
                <a:spcPts val="300"/>
              </a:spcBef>
              <a:spcAft>
                <a:spcPts val="0"/>
              </a:spcAft>
              <a:buSzPts val="1980"/>
              <a:buNone/>
            </a:pPr>
            <a:r>
              <a:rPr lang="en-US" sz="1400"/>
              <a:t>	+1 of -1</a:t>
            </a:r>
            <a:endParaRPr sz="1400"/>
          </a:p>
          <a:p>
            <a:pPr indent="-341630" lvl="0" marL="457200" rtl="0" algn="l">
              <a:lnSpc>
                <a:spcPct val="150000"/>
              </a:lnSpc>
              <a:spcBef>
                <a:spcPts val="300"/>
              </a:spcBef>
              <a:spcAft>
                <a:spcPts val="0"/>
              </a:spcAft>
              <a:buSzPts val="1780"/>
              <a:buChar char="•"/>
            </a:pPr>
            <a:r>
              <a:rPr lang="en-US" sz="1600"/>
              <a:t>A yes/no question can be answered simply and quickly via chat:</a:t>
            </a:r>
            <a:r>
              <a:rPr lang="en-US" sz="1800"/>
              <a:t> </a:t>
            </a:r>
            <a:r>
              <a:rPr lang="en-US" sz="2000"/>
              <a:t>	</a:t>
            </a:r>
            <a:endParaRPr sz="1400"/>
          </a:p>
          <a:p>
            <a:pPr indent="0" lvl="0" marL="115570" rtl="0" algn="l">
              <a:lnSpc>
                <a:spcPct val="150000"/>
              </a:lnSpc>
              <a:spcBef>
                <a:spcPts val="300"/>
              </a:spcBef>
              <a:spcAft>
                <a:spcPts val="0"/>
              </a:spcAft>
              <a:buSzPts val="1780"/>
              <a:buNone/>
            </a:pPr>
            <a:r>
              <a:rPr lang="en-US" sz="1400"/>
              <a:t>                 Agree= +1    Disagree= -1</a:t>
            </a:r>
            <a:endParaRPr sz="1400"/>
          </a:p>
          <a:p>
            <a:pPr indent="0" lvl="0" marL="914400" marR="0" rtl="0" algn="l">
              <a:lnSpc>
                <a:spcPct val="150000"/>
              </a:lnSpc>
              <a:spcBef>
                <a:spcPts val="300"/>
              </a:spcBef>
              <a:spcAft>
                <a:spcPts val="0"/>
              </a:spcAft>
              <a:buSzPts val="1980"/>
              <a:buNone/>
            </a:pPr>
            <a:r>
              <a:t/>
            </a:r>
            <a:endParaRPr sz="1700"/>
          </a:p>
          <a:p>
            <a:pPr indent="0" lvl="0" marL="457200" marR="0" rtl="0" algn="l">
              <a:lnSpc>
                <a:spcPct val="115000"/>
              </a:lnSpc>
              <a:spcBef>
                <a:spcPts val="300"/>
              </a:spcBef>
              <a:spcAft>
                <a:spcPts val="0"/>
              </a:spcAft>
              <a:buSzPts val="1980"/>
              <a:buNone/>
            </a:pPr>
            <a:r>
              <a:t/>
            </a:r>
            <a:endParaRPr sz="1700"/>
          </a:p>
          <a:p>
            <a:pPr indent="0" lvl="0" marL="457200" rtl="0" algn="l">
              <a:lnSpc>
                <a:spcPct val="115000"/>
              </a:lnSpc>
              <a:spcBef>
                <a:spcPts val="300"/>
              </a:spcBef>
              <a:spcAft>
                <a:spcPts val="0"/>
              </a:spcAft>
              <a:buSzPts val="1980"/>
              <a:buNone/>
            </a:pPr>
            <a:r>
              <a:t/>
            </a:r>
            <a:endParaRPr sz="1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cxnSp>
        <p:nvCxnSpPr>
          <p:cNvPr id="344" name="Google Shape;344;p37"/>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345" name="Google Shape;345;p37"/>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It’s all about the context</a:t>
            </a:r>
            <a:endParaRPr b="1" i="0" sz="2400" u="none" cap="none" strike="noStrike">
              <a:solidFill>
                <a:srgbClr val="000000"/>
              </a:solidFill>
              <a:latin typeface="Proxima Nova"/>
              <a:ea typeface="Proxima Nova"/>
              <a:cs typeface="Proxima Nova"/>
              <a:sym typeface="Proxima Nova"/>
            </a:endParaRPr>
          </a:p>
        </p:txBody>
      </p:sp>
      <p:pic>
        <p:nvPicPr>
          <p:cNvPr id="346" name="Google Shape;346;p37"/>
          <p:cNvPicPr preferRelativeResize="0"/>
          <p:nvPr/>
        </p:nvPicPr>
        <p:blipFill rotWithShape="1">
          <a:blip r:embed="rId3">
            <a:alphaModFix/>
          </a:blip>
          <a:srcRect b="0" l="0" r="0" t="0"/>
          <a:stretch/>
        </p:blipFill>
        <p:spPr>
          <a:xfrm>
            <a:off x="2212725" y="1242025"/>
            <a:ext cx="4848999" cy="3756750"/>
          </a:xfrm>
          <a:prstGeom prst="rect">
            <a:avLst/>
          </a:prstGeom>
          <a:noFill/>
          <a:ln>
            <a:noFill/>
          </a:ln>
        </p:spPr>
      </p:pic>
      <p:pic>
        <p:nvPicPr>
          <p:cNvPr id="347" name="Google Shape;347;p37"/>
          <p:cNvPicPr preferRelativeResize="0"/>
          <p:nvPr/>
        </p:nvPicPr>
        <p:blipFill rotWithShape="1">
          <a:blip r:embed="rId4">
            <a:alphaModFix/>
          </a:blip>
          <a:srcRect b="0" l="0" r="0" t="0"/>
          <a:stretch/>
        </p:blipFill>
        <p:spPr>
          <a:xfrm>
            <a:off x="609875" y="314850"/>
            <a:ext cx="319350" cy="319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cxnSp>
        <p:nvCxnSpPr>
          <p:cNvPr id="352" name="Google Shape;352;p38"/>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353" name="Google Shape;353;p38"/>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But how do we understand each other?</a:t>
            </a:r>
            <a:endParaRPr b="1" i="0" sz="2400" u="none" cap="none" strike="noStrike">
              <a:solidFill>
                <a:srgbClr val="000000"/>
              </a:solidFill>
              <a:latin typeface="Proxima Nova"/>
              <a:ea typeface="Proxima Nova"/>
              <a:cs typeface="Proxima Nova"/>
              <a:sym typeface="Proxima Nova"/>
            </a:endParaRPr>
          </a:p>
        </p:txBody>
      </p:sp>
      <p:sp>
        <p:nvSpPr>
          <p:cNvPr id="354" name="Google Shape;354;p38"/>
          <p:cNvSpPr txBox="1"/>
          <p:nvPr/>
        </p:nvSpPr>
        <p:spPr>
          <a:xfrm>
            <a:off x="716000" y="1660925"/>
            <a:ext cx="2951700" cy="163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“Fietsteller-Zuid” :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“type” : “</a:t>
            </a:r>
            <a:r>
              <a:rPr b="1" i="0" lang="en-US" sz="1400" u="none" cap="none" strike="noStrike">
                <a:solidFill>
                  <a:srgbClr val="000000"/>
                </a:solidFill>
                <a:latin typeface="Proxima Nova"/>
                <a:ea typeface="Proxima Nova"/>
                <a:cs typeface="Proxima Nova"/>
                <a:sym typeface="Proxima Nova"/>
              </a:rPr>
              <a:t>BicycleCounter</a:t>
            </a:r>
            <a:r>
              <a:rPr b="0" i="0" lang="en-US" sz="1400" u="none" cap="none" strike="noStrike">
                <a:solidFill>
                  <a:srgbClr val="000000"/>
                </a:solidFill>
                <a:latin typeface="Proxima Nova"/>
                <a:ea typeface="Proxima Nova"/>
                <a:cs typeface="Proxima Nova"/>
                <a:sym typeface="Proxima Nova"/>
              </a:rPr>
              <a:t>”,</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“city” : “Ghent”,</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a:t>
            </a:r>
            <a:r>
              <a:rPr b="1" i="0" lang="en-US" sz="1400" u="none" cap="none" strike="noStrike">
                <a:solidFill>
                  <a:srgbClr val="000000"/>
                </a:solidFill>
                <a:latin typeface="Proxima Nova"/>
                <a:ea typeface="Proxima Nova"/>
                <a:cs typeface="Proxima Nova"/>
                <a:sym typeface="Proxima Nova"/>
              </a:rPr>
              <a:t>today</a:t>
            </a:r>
            <a:r>
              <a:rPr b="0" i="0" lang="en-US" sz="1400" u="none" cap="none" strike="noStrike">
                <a:solidFill>
                  <a:srgbClr val="000000"/>
                </a:solidFill>
                <a:latin typeface="Proxima Nova"/>
                <a:ea typeface="Proxima Nova"/>
                <a:cs typeface="Proxima Nova"/>
                <a:sym typeface="Proxima Nova"/>
              </a:rPr>
              <a:t>” : “100”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a:t>
            </a:r>
            <a:endParaRPr b="0" i="0" sz="1400" u="none" cap="none" strike="noStrike">
              <a:solidFill>
                <a:srgbClr val="000000"/>
              </a:solidFill>
              <a:latin typeface="Proxima Nova"/>
              <a:ea typeface="Proxima Nova"/>
              <a:cs typeface="Proxima Nova"/>
              <a:sym typeface="Proxima Nova"/>
            </a:endParaRPr>
          </a:p>
        </p:txBody>
      </p:sp>
      <p:sp>
        <p:nvSpPr>
          <p:cNvPr id="355" name="Google Shape;355;p38"/>
          <p:cNvSpPr txBox="1"/>
          <p:nvPr/>
        </p:nvSpPr>
        <p:spPr>
          <a:xfrm>
            <a:off x="720875" y="1402775"/>
            <a:ext cx="633300" cy="258300"/>
          </a:xfrm>
          <a:prstGeom prst="rect">
            <a:avLst/>
          </a:prstGeom>
          <a:solidFill>
            <a:srgbClr val="1155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Proxima Nova"/>
                <a:ea typeface="Proxima Nova"/>
                <a:cs typeface="Proxima Nova"/>
                <a:sym typeface="Proxima Nova"/>
              </a:rPr>
              <a:t>JSON</a:t>
            </a:r>
            <a:endParaRPr b="0" i="0" sz="1200" u="none" cap="none" strike="noStrike">
              <a:solidFill>
                <a:srgbClr val="FFFFFF"/>
              </a:solidFill>
              <a:latin typeface="Proxima Nova"/>
              <a:ea typeface="Proxima Nova"/>
              <a:cs typeface="Proxima Nova"/>
              <a:sym typeface="Proxima Nova"/>
            </a:endParaRPr>
          </a:p>
        </p:txBody>
      </p:sp>
      <p:graphicFrame>
        <p:nvGraphicFramePr>
          <p:cNvPr id="356" name="Google Shape;356;p38"/>
          <p:cNvGraphicFramePr/>
          <p:nvPr/>
        </p:nvGraphicFramePr>
        <p:xfrm>
          <a:off x="1137650" y="3895500"/>
          <a:ext cx="3000000" cy="3000000"/>
        </p:xfrm>
        <a:graphic>
          <a:graphicData uri="http://schemas.openxmlformats.org/drawingml/2006/table">
            <a:tbl>
              <a:tblPr>
                <a:noFill/>
                <a:tableStyleId>{0E35F7AC-1343-49A9-BBF7-87E86E626F85}</a:tableStyleId>
              </a:tblPr>
              <a:tblGrid>
                <a:gridCol w="1983250"/>
                <a:gridCol w="1983250"/>
                <a:gridCol w="1983250"/>
                <a:gridCol w="198325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name</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type</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location</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number</a:t>
                      </a:r>
                      <a:endParaRPr b="1"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F7 Gent-Kortrijk</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BikePassageCounter</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Waregem</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250</a:t>
                      </a:r>
                      <a:endParaRPr sz="1400" u="none" cap="none" strike="noStrike"/>
                    </a:p>
                  </a:txBody>
                  <a:tcPr marT="91425" marB="91425" marR="91425" marL="91425"/>
                </a:tc>
              </a:tr>
            </a:tbl>
          </a:graphicData>
        </a:graphic>
      </p:graphicFrame>
      <p:sp>
        <p:nvSpPr>
          <p:cNvPr id="357" name="Google Shape;357;p38"/>
          <p:cNvSpPr txBox="1"/>
          <p:nvPr/>
        </p:nvSpPr>
        <p:spPr>
          <a:xfrm>
            <a:off x="1422550" y="3537575"/>
            <a:ext cx="2615400" cy="258300"/>
          </a:xfrm>
          <a:prstGeom prst="rect">
            <a:avLst/>
          </a:prstGeom>
          <a:solidFill>
            <a:srgbClr val="1155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Proxima Nova"/>
                <a:ea typeface="Proxima Nova"/>
                <a:cs typeface="Proxima Nova"/>
                <a:sym typeface="Proxima Nova"/>
              </a:rPr>
              <a:t>Table / CSV / Spreadsheet</a:t>
            </a:r>
            <a:endParaRPr b="0" i="0" sz="1200" u="none" cap="none" strike="noStrike">
              <a:solidFill>
                <a:srgbClr val="FFFFFF"/>
              </a:solidFill>
              <a:latin typeface="Proxima Nova"/>
              <a:ea typeface="Proxima Nova"/>
              <a:cs typeface="Proxima Nova"/>
              <a:sym typeface="Proxima Nova"/>
            </a:endParaRPr>
          </a:p>
        </p:txBody>
      </p:sp>
      <p:pic>
        <p:nvPicPr>
          <p:cNvPr id="358" name="Google Shape;358;p38"/>
          <p:cNvPicPr preferRelativeResize="0"/>
          <p:nvPr/>
        </p:nvPicPr>
        <p:blipFill rotWithShape="1">
          <a:blip r:embed="rId3">
            <a:alphaModFix/>
          </a:blip>
          <a:srcRect b="0" l="0" r="0" t="0"/>
          <a:stretch/>
        </p:blipFill>
        <p:spPr>
          <a:xfrm>
            <a:off x="4136050" y="1305350"/>
            <a:ext cx="1796649" cy="2396401"/>
          </a:xfrm>
          <a:prstGeom prst="rect">
            <a:avLst/>
          </a:prstGeom>
          <a:noFill/>
          <a:ln>
            <a:noFill/>
          </a:ln>
        </p:spPr>
      </p:pic>
      <p:pic>
        <p:nvPicPr>
          <p:cNvPr id="359" name="Google Shape;359;p38"/>
          <p:cNvPicPr preferRelativeResize="0"/>
          <p:nvPr/>
        </p:nvPicPr>
        <p:blipFill rotWithShape="1">
          <a:blip r:embed="rId4">
            <a:alphaModFix/>
          </a:blip>
          <a:srcRect b="0" l="0" r="0" t="0"/>
          <a:stretch/>
        </p:blipFill>
        <p:spPr>
          <a:xfrm>
            <a:off x="609875" y="314850"/>
            <a:ext cx="319350" cy="319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cxnSp>
        <p:nvCxnSpPr>
          <p:cNvPr id="364" name="Google Shape;364;p39"/>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365" name="Google Shape;365;p39"/>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I want to exchange data</a:t>
            </a:r>
            <a:endParaRPr b="1" i="0" sz="2400" u="none" cap="none" strike="noStrike">
              <a:solidFill>
                <a:srgbClr val="000000"/>
              </a:solidFill>
              <a:latin typeface="Proxima Nova"/>
              <a:ea typeface="Proxima Nova"/>
              <a:cs typeface="Proxima Nova"/>
              <a:sym typeface="Proxima Nova"/>
            </a:endParaRPr>
          </a:p>
        </p:txBody>
      </p:sp>
      <p:sp>
        <p:nvSpPr>
          <p:cNvPr id="366" name="Google Shape;366;p39"/>
          <p:cNvSpPr txBox="1"/>
          <p:nvPr/>
        </p:nvSpPr>
        <p:spPr>
          <a:xfrm>
            <a:off x="716000" y="1660925"/>
            <a:ext cx="2469600" cy="163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“Fietsteller-Zuid” :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“type” : “BicycleCounter”,</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“city” : “Ghent”,</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“today” : “100”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a:t>
            </a:r>
            <a:endParaRPr b="0" i="0" sz="1400" u="none" cap="none" strike="noStrike">
              <a:solidFill>
                <a:srgbClr val="000000"/>
              </a:solidFill>
              <a:latin typeface="Proxima Nova"/>
              <a:ea typeface="Proxima Nova"/>
              <a:cs typeface="Proxima Nova"/>
              <a:sym typeface="Proxima Nova"/>
            </a:endParaRPr>
          </a:p>
        </p:txBody>
      </p:sp>
      <p:sp>
        <p:nvSpPr>
          <p:cNvPr id="367" name="Google Shape;367;p39"/>
          <p:cNvSpPr txBox="1"/>
          <p:nvPr/>
        </p:nvSpPr>
        <p:spPr>
          <a:xfrm>
            <a:off x="720875" y="1402775"/>
            <a:ext cx="633300" cy="258300"/>
          </a:xfrm>
          <a:prstGeom prst="rect">
            <a:avLst/>
          </a:prstGeom>
          <a:solidFill>
            <a:srgbClr val="1155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Proxima Nova"/>
                <a:ea typeface="Proxima Nova"/>
                <a:cs typeface="Proxima Nova"/>
                <a:sym typeface="Proxima Nova"/>
              </a:rPr>
              <a:t>JSON</a:t>
            </a:r>
            <a:endParaRPr b="0" i="0" sz="1200" u="none" cap="none" strike="noStrike">
              <a:solidFill>
                <a:srgbClr val="FFFFFF"/>
              </a:solidFill>
              <a:latin typeface="Proxima Nova"/>
              <a:ea typeface="Proxima Nova"/>
              <a:cs typeface="Proxima Nova"/>
              <a:sym typeface="Proxima Nova"/>
            </a:endParaRPr>
          </a:p>
        </p:txBody>
      </p:sp>
      <p:pic>
        <p:nvPicPr>
          <p:cNvPr id="368" name="Google Shape;368;p39"/>
          <p:cNvPicPr preferRelativeResize="0"/>
          <p:nvPr/>
        </p:nvPicPr>
        <p:blipFill rotWithShape="1">
          <a:blip r:embed="rId3">
            <a:alphaModFix/>
          </a:blip>
          <a:srcRect b="0" l="0" r="0" t="0"/>
          <a:stretch/>
        </p:blipFill>
        <p:spPr>
          <a:xfrm>
            <a:off x="4136050" y="1305350"/>
            <a:ext cx="1796649" cy="2396401"/>
          </a:xfrm>
          <a:prstGeom prst="rect">
            <a:avLst/>
          </a:prstGeom>
          <a:noFill/>
          <a:ln>
            <a:noFill/>
          </a:ln>
        </p:spPr>
      </p:pic>
      <p:pic>
        <p:nvPicPr>
          <p:cNvPr id="369" name="Google Shape;369;p39"/>
          <p:cNvPicPr preferRelativeResize="0"/>
          <p:nvPr/>
        </p:nvPicPr>
        <p:blipFill rotWithShape="1">
          <a:blip r:embed="rId4">
            <a:alphaModFix/>
          </a:blip>
          <a:srcRect b="0" l="0" r="0" t="0"/>
          <a:stretch/>
        </p:blipFill>
        <p:spPr>
          <a:xfrm>
            <a:off x="609875" y="314850"/>
            <a:ext cx="319350" cy="3193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cxnSp>
        <p:nvCxnSpPr>
          <p:cNvPr id="374" name="Google Shape;374;p40"/>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375" name="Google Shape;375;p40"/>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We know, but machines don’t</a:t>
            </a:r>
            <a:endParaRPr b="1" i="0" sz="2400" u="none" cap="none" strike="noStrike">
              <a:solidFill>
                <a:srgbClr val="000000"/>
              </a:solidFill>
              <a:latin typeface="Proxima Nova"/>
              <a:ea typeface="Proxima Nova"/>
              <a:cs typeface="Proxima Nova"/>
              <a:sym typeface="Proxima Nova"/>
            </a:endParaRPr>
          </a:p>
        </p:txBody>
      </p:sp>
      <p:sp>
        <p:nvSpPr>
          <p:cNvPr id="376" name="Google Shape;376;p40"/>
          <p:cNvSpPr txBox="1"/>
          <p:nvPr/>
        </p:nvSpPr>
        <p:spPr>
          <a:xfrm>
            <a:off x="628650" y="2825025"/>
            <a:ext cx="4963200" cy="79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a:t>
            </a:r>
            <a:r>
              <a:rPr b="0" i="1" lang="en-US" sz="1400" u="none" cap="none" strike="noStrike">
                <a:solidFill>
                  <a:srgbClr val="000000"/>
                </a:solidFill>
                <a:latin typeface="Proxima Nova"/>
                <a:ea typeface="Proxima Nova"/>
                <a:cs typeface="Proxima Nova"/>
                <a:sym typeface="Proxima Nova"/>
              </a:rPr>
              <a:t>BicycleCounter </a:t>
            </a:r>
            <a:r>
              <a:rPr b="0" i="0" lang="en-US" sz="1400" u="none" cap="none" strike="noStrike">
                <a:solidFill>
                  <a:srgbClr val="000000"/>
                </a:solidFill>
                <a:latin typeface="Proxima Nova"/>
                <a:ea typeface="Proxima Nova"/>
                <a:cs typeface="Proxima Nova"/>
                <a:sym typeface="Proxima Nova"/>
              </a:rPr>
              <a:t>is the same as a </a:t>
            </a:r>
            <a:r>
              <a:rPr b="0" i="1" lang="en-US" sz="1400" u="none" cap="none" strike="noStrike">
                <a:solidFill>
                  <a:srgbClr val="000000"/>
                </a:solidFill>
                <a:latin typeface="Proxima Nova"/>
                <a:ea typeface="Proxima Nova"/>
                <a:cs typeface="Proxima Nova"/>
                <a:sym typeface="Proxima Nova"/>
              </a:rPr>
              <a:t>BikePassageCounter</a:t>
            </a:r>
            <a:endParaRPr b="0" i="1"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a:t>
            </a:r>
            <a:r>
              <a:rPr b="0" i="1" lang="en-US" sz="1400" u="none" cap="none" strike="noStrike">
                <a:solidFill>
                  <a:srgbClr val="000000"/>
                </a:solidFill>
                <a:latin typeface="Proxima Nova"/>
                <a:ea typeface="Proxima Nova"/>
                <a:cs typeface="Proxima Nova"/>
                <a:sym typeface="Proxima Nova"/>
              </a:rPr>
              <a:t>Number </a:t>
            </a:r>
            <a:r>
              <a:rPr b="0" i="0" lang="en-US" sz="1400" u="none" cap="none" strike="noStrike">
                <a:solidFill>
                  <a:srgbClr val="000000"/>
                </a:solidFill>
                <a:latin typeface="Proxima Nova"/>
                <a:ea typeface="Proxima Nova"/>
                <a:cs typeface="Proxima Nova"/>
                <a:sym typeface="Proxima Nova"/>
              </a:rPr>
              <a:t>basically means the same as </a:t>
            </a:r>
            <a:r>
              <a:rPr b="0" i="1" lang="en-US" sz="1400" u="none" cap="none" strike="noStrike">
                <a:solidFill>
                  <a:srgbClr val="000000"/>
                </a:solidFill>
                <a:latin typeface="Proxima Nova"/>
                <a:ea typeface="Proxima Nova"/>
                <a:cs typeface="Proxima Nova"/>
                <a:sym typeface="Proxima Nova"/>
              </a:rPr>
              <a:t>today </a:t>
            </a:r>
            <a:r>
              <a:rPr b="0" i="0" lang="en-US" sz="1400" u="none" cap="none" strike="noStrike">
                <a:solidFill>
                  <a:srgbClr val="000000"/>
                </a:solidFill>
                <a:latin typeface="Proxima Nova"/>
                <a:ea typeface="Proxima Nova"/>
                <a:cs typeface="Proxima Nova"/>
                <a:sym typeface="Proxima Nova"/>
              </a:rPr>
              <a:t>in this context</a:t>
            </a:r>
            <a:endParaRPr b="0" i="0" sz="1400" u="none" cap="none" strike="noStrike">
              <a:solidFill>
                <a:srgbClr val="000000"/>
              </a:solidFill>
              <a:latin typeface="Proxima Nova"/>
              <a:ea typeface="Proxima Nova"/>
              <a:cs typeface="Proxima Nova"/>
              <a:sym typeface="Proxima Nova"/>
            </a:endParaRPr>
          </a:p>
        </p:txBody>
      </p:sp>
      <p:sp>
        <p:nvSpPr>
          <p:cNvPr id="377" name="Google Shape;377;p40"/>
          <p:cNvSpPr txBox="1"/>
          <p:nvPr/>
        </p:nvSpPr>
        <p:spPr>
          <a:xfrm>
            <a:off x="2621250" y="1495325"/>
            <a:ext cx="3901500" cy="994200"/>
          </a:xfrm>
          <a:prstGeom prst="rect">
            <a:avLst/>
          </a:prstGeom>
          <a:solidFill>
            <a:srgbClr val="1155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Proxima Nova"/>
                <a:ea typeface="Proxima Nova"/>
                <a:cs typeface="Proxima Nova"/>
                <a:sym typeface="Proxima Nova"/>
              </a:rPr>
              <a:t>&lt;Fietsteller-Zuid&gt; &lt;type&gt; &lt;</a:t>
            </a:r>
            <a:r>
              <a:rPr b="1" i="0" lang="en-US" sz="1400" u="none" cap="none" strike="noStrike">
                <a:solidFill>
                  <a:srgbClr val="FFFFFF"/>
                </a:solidFill>
                <a:latin typeface="Proxima Nova"/>
                <a:ea typeface="Proxima Nova"/>
                <a:cs typeface="Proxima Nova"/>
                <a:sym typeface="Proxima Nova"/>
              </a:rPr>
              <a:t>BicycleCounter</a:t>
            </a:r>
            <a:r>
              <a:rPr b="0" i="0" lang="en-US" sz="1400" u="none" cap="none" strike="noStrike">
                <a:solidFill>
                  <a:srgbClr val="FFFFFF"/>
                </a:solidFill>
                <a:latin typeface="Proxima Nova"/>
                <a:ea typeface="Proxima Nova"/>
                <a:cs typeface="Proxima Nova"/>
                <a:sym typeface="Proxima Nova"/>
              </a:rPr>
              <a:t>&gt;</a:t>
            </a:r>
            <a:endParaRPr b="0" i="0" sz="1400" u="none" cap="none" strike="noStrike">
              <a:solidFill>
                <a:srgbClr val="FFFFFF"/>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Proxima Nova"/>
                <a:ea typeface="Proxima Nova"/>
                <a:cs typeface="Proxima Nova"/>
                <a:sym typeface="Proxima Nova"/>
              </a:rPr>
              <a:t>&lt;Fietsteller-F7&gt; &lt;type&gt; &lt;</a:t>
            </a:r>
            <a:r>
              <a:rPr b="1" i="0" lang="en-US" sz="1400" u="none" cap="none" strike="noStrike">
                <a:solidFill>
                  <a:srgbClr val="FFFFFF"/>
                </a:solidFill>
                <a:latin typeface="Proxima Nova"/>
                <a:ea typeface="Proxima Nova"/>
                <a:cs typeface="Proxima Nova"/>
                <a:sym typeface="Proxima Nova"/>
              </a:rPr>
              <a:t>BikePassageCounter</a:t>
            </a:r>
            <a:r>
              <a:rPr b="0" i="0" lang="en-US" sz="1400" u="none" cap="none" strike="noStrike">
                <a:solidFill>
                  <a:srgbClr val="FFFFFF"/>
                </a:solidFill>
                <a:latin typeface="Proxima Nova"/>
                <a:ea typeface="Proxima Nova"/>
                <a:cs typeface="Proxima Nova"/>
                <a:sym typeface="Proxima Nova"/>
              </a:rPr>
              <a:t>&gt;</a:t>
            </a:r>
            <a:endParaRPr b="0" i="0" sz="1400" u="none" cap="none" strike="noStrike">
              <a:solidFill>
                <a:srgbClr val="FFFFFF"/>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Proxima Nova"/>
                <a:ea typeface="Proxima Nova"/>
                <a:cs typeface="Proxima Nova"/>
                <a:sym typeface="Proxima Nova"/>
              </a:rPr>
              <a:t>&lt;Fietsteller-Zuid&gt; &lt;</a:t>
            </a:r>
            <a:r>
              <a:rPr b="1" i="0" lang="en-US" sz="1400" u="none" cap="none" strike="noStrike">
                <a:solidFill>
                  <a:srgbClr val="FFFFFF"/>
                </a:solidFill>
                <a:latin typeface="Proxima Nova"/>
                <a:ea typeface="Proxima Nova"/>
                <a:cs typeface="Proxima Nova"/>
                <a:sym typeface="Proxima Nova"/>
              </a:rPr>
              <a:t>today</a:t>
            </a:r>
            <a:r>
              <a:rPr b="0" i="0" lang="en-US" sz="1400" u="none" cap="none" strike="noStrike">
                <a:solidFill>
                  <a:srgbClr val="FFFFFF"/>
                </a:solidFill>
                <a:latin typeface="Proxima Nova"/>
                <a:ea typeface="Proxima Nova"/>
                <a:cs typeface="Proxima Nova"/>
                <a:sym typeface="Proxima Nova"/>
              </a:rPr>
              <a:t>&gt; &lt;100&gt;</a:t>
            </a:r>
            <a:endParaRPr b="0" i="0" sz="1400" u="none" cap="none" strike="noStrike">
              <a:solidFill>
                <a:srgbClr val="FFFFFF"/>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Proxima Nova"/>
                <a:ea typeface="Proxima Nova"/>
                <a:cs typeface="Proxima Nova"/>
                <a:sym typeface="Proxima Nova"/>
              </a:rPr>
              <a:t>&lt;Fietsteller-F7&gt; &lt;</a:t>
            </a:r>
            <a:r>
              <a:rPr b="1" i="0" lang="en-US" sz="1400" u="none" cap="none" strike="noStrike">
                <a:solidFill>
                  <a:srgbClr val="FFFFFF"/>
                </a:solidFill>
                <a:latin typeface="Proxima Nova"/>
                <a:ea typeface="Proxima Nova"/>
                <a:cs typeface="Proxima Nova"/>
                <a:sym typeface="Proxima Nova"/>
              </a:rPr>
              <a:t>number</a:t>
            </a:r>
            <a:r>
              <a:rPr b="0" i="0" lang="en-US" sz="1400" u="none" cap="none" strike="noStrike">
                <a:solidFill>
                  <a:srgbClr val="FFFFFF"/>
                </a:solidFill>
                <a:latin typeface="Proxima Nova"/>
                <a:ea typeface="Proxima Nova"/>
                <a:cs typeface="Proxima Nova"/>
                <a:sym typeface="Proxima Nova"/>
              </a:rPr>
              <a:t>&gt; &lt;250&gt;</a:t>
            </a:r>
            <a:endParaRPr b="0" i="0" sz="1400" u="none" cap="none" strike="noStrike">
              <a:solidFill>
                <a:srgbClr val="FFFFFF"/>
              </a:solidFill>
              <a:latin typeface="Proxima Nova"/>
              <a:ea typeface="Proxima Nova"/>
              <a:cs typeface="Proxima Nova"/>
              <a:sym typeface="Proxima Nova"/>
            </a:endParaRPr>
          </a:p>
        </p:txBody>
      </p:sp>
      <p:pic>
        <p:nvPicPr>
          <p:cNvPr id="378" name="Google Shape;378;p40"/>
          <p:cNvPicPr preferRelativeResize="0"/>
          <p:nvPr/>
        </p:nvPicPr>
        <p:blipFill rotWithShape="1">
          <a:blip r:embed="rId3">
            <a:alphaModFix/>
          </a:blip>
          <a:srcRect b="0" l="0" r="0" t="0"/>
          <a:stretch/>
        </p:blipFill>
        <p:spPr>
          <a:xfrm>
            <a:off x="609875" y="314850"/>
            <a:ext cx="319350" cy="319350"/>
          </a:xfrm>
          <a:prstGeom prst="rect">
            <a:avLst/>
          </a:prstGeom>
          <a:noFill/>
          <a:ln>
            <a:noFill/>
          </a:ln>
        </p:spPr>
      </p:pic>
      <p:sp>
        <p:nvSpPr>
          <p:cNvPr id="379" name="Google Shape;379;p40"/>
          <p:cNvSpPr txBox="1"/>
          <p:nvPr/>
        </p:nvSpPr>
        <p:spPr>
          <a:xfrm rot="1585521">
            <a:off x="7735026" y="436787"/>
            <a:ext cx="880387" cy="442206"/>
          </a:xfrm>
          <a:prstGeom prst="rect">
            <a:avLst/>
          </a:prstGeom>
          <a:solidFill>
            <a:srgbClr val="1155CC"/>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Proxima Nova"/>
                <a:ea typeface="Proxima Nova"/>
                <a:cs typeface="Proxima Nova"/>
                <a:sym typeface="Proxima Nova"/>
              </a:rPr>
              <a:t>Triples!</a:t>
            </a:r>
            <a:endParaRPr b="0" i="0" sz="1400" u="none" cap="none" strike="noStrike">
              <a:solidFill>
                <a:srgbClr val="FFFFFF"/>
              </a:solidFill>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cxnSp>
        <p:nvCxnSpPr>
          <p:cNvPr id="384" name="Google Shape;384;p41"/>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385" name="Google Shape;385;p41"/>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Solved by using URIs </a:t>
            </a:r>
            <a:endParaRPr b="1" i="0" sz="2400" u="none" cap="none" strike="noStrike">
              <a:solidFill>
                <a:srgbClr val="000000"/>
              </a:solidFill>
              <a:latin typeface="Proxima Nova"/>
              <a:ea typeface="Proxima Nova"/>
              <a:cs typeface="Proxima Nova"/>
              <a:sym typeface="Proxima Nova"/>
            </a:endParaRPr>
          </a:p>
        </p:txBody>
      </p:sp>
      <p:sp>
        <p:nvSpPr>
          <p:cNvPr id="386" name="Google Shape;386;p41"/>
          <p:cNvSpPr txBox="1"/>
          <p:nvPr/>
        </p:nvSpPr>
        <p:spPr>
          <a:xfrm>
            <a:off x="2621250" y="1495325"/>
            <a:ext cx="3901500" cy="994200"/>
          </a:xfrm>
          <a:prstGeom prst="rect">
            <a:avLst/>
          </a:prstGeom>
          <a:solidFill>
            <a:srgbClr val="1155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Proxima Nova"/>
                <a:ea typeface="Proxima Nova"/>
                <a:cs typeface="Proxima Nova"/>
                <a:sym typeface="Proxima Nova"/>
              </a:rPr>
              <a:t>&lt;Fietsteller-Zuid&gt; &lt;type&gt; &lt;</a:t>
            </a:r>
            <a:r>
              <a:rPr b="1" i="0" lang="en-US" sz="1400" u="none" cap="none" strike="noStrike">
                <a:solidFill>
                  <a:srgbClr val="FFFFFF"/>
                </a:solidFill>
                <a:latin typeface="Proxima Nova"/>
                <a:ea typeface="Proxima Nova"/>
                <a:cs typeface="Proxima Nova"/>
                <a:sym typeface="Proxima Nova"/>
              </a:rPr>
              <a:t>BicycleCounter</a:t>
            </a:r>
            <a:r>
              <a:rPr b="0" i="0" lang="en-US" sz="1400" u="none" cap="none" strike="noStrike">
                <a:solidFill>
                  <a:srgbClr val="FFFFFF"/>
                </a:solidFill>
                <a:latin typeface="Proxima Nova"/>
                <a:ea typeface="Proxima Nova"/>
                <a:cs typeface="Proxima Nova"/>
                <a:sym typeface="Proxima Nova"/>
              </a:rPr>
              <a:t>&gt;</a:t>
            </a:r>
            <a:endParaRPr b="0" i="0" sz="1400" u="none" cap="none" strike="noStrike">
              <a:solidFill>
                <a:srgbClr val="FFFFFF"/>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Proxima Nova"/>
                <a:ea typeface="Proxima Nova"/>
                <a:cs typeface="Proxima Nova"/>
                <a:sym typeface="Proxima Nova"/>
              </a:rPr>
              <a:t>&lt;Fietsteller-F7&gt; &lt;type&gt; &lt;</a:t>
            </a:r>
            <a:r>
              <a:rPr b="1" i="0" lang="en-US" sz="1400" u="none" cap="none" strike="noStrike">
                <a:solidFill>
                  <a:srgbClr val="FFFFFF"/>
                </a:solidFill>
                <a:latin typeface="Proxima Nova"/>
                <a:ea typeface="Proxima Nova"/>
                <a:cs typeface="Proxima Nova"/>
                <a:sym typeface="Proxima Nova"/>
              </a:rPr>
              <a:t>BikePassageCounter</a:t>
            </a:r>
            <a:r>
              <a:rPr b="0" i="0" lang="en-US" sz="1400" u="none" cap="none" strike="noStrike">
                <a:solidFill>
                  <a:srgbClr val="FFFFFF"/>
                </a:solidFill>
                <a:latin typeface="Proxima Nova"/>
                <a:ea typeface="Proxima Nova"/>
                <a:cs typeface="Proxima Nova"/>
                <a:sym typeface="Proxima Nova"/>
              </a:rPr>
              <a:t>&gt;</a:t>
            </a:r>
            <a:endParaRPr b="0" i="0" sz="1400" u="none" cap="none" strike="noStrike">
              <a:solidFill>
                <a:srgbClr val="FFFFFF"/>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Proxima Nova"/>
                <a:ea typeface="Proxima Nova"/>
                <a:cs typeface="Proxima Nova"/>
                <a:sym typeface="Proxima Nova"/>
              </a:rPr>
              <a:t>&lt;Fietsteller-Zuid&gt; &lt;</a:t>
            </a:r>
            <a:r>
              <a:rPr b="1" i="0" lang="en-US" sz="1400" u="none" cap="none" strike="noStrike">
                <a:solidFill>
                  <a:srgbClr val="FFFFFF"/>
                </a:solidFill>
                <a:latin typeface="Proxima Nova"/>
                <a:ea typeface="Proxima Nova"/>
                <a:cs typeface="Proxima Nova"/>
                <a:sym typeface="Proxima Nova"/>
              </a:rPr>
              <a:t>today</a:t>
            </a:r>
            <a:r>
              <a:rPr b="0" i="0" lang="en-US" sz="1400" u="none" cap="none" strike="noStrike">
                <a:solidFill>
                  <a:srgbClr val="FFFFFF"/>
                </a:solidFill>
                <a:latin typeface="Proxima Nova"/>
                <a:ea typeface="Proxima Nova"/>
                <a:cs typeface="Proxima Nova"/>
                <a:sym typeface="Proxima Nova"/>
              </a:rPr>
              <a:t>&gt; &lt;100&gt;</a:t>
            </a:r>
            <a:endParaRPr b="0" i="0" sz="1400" u="none" cap="none" strike="noStrike">
              <a:solidFill>
                <a:srgbClr val="FFFFFF"/>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Proxima Nova"/>
                <a:ea typeface="Proxima Nova"/>
                <a:cs typeface="Proxima Nova"/>
                <a:sym typeface="Proxima Nova"/>
              </a:rPr>
              <a:t>&lt;Fietsteller-F7&gt; &lt;</a:t>
            </a:r>
            <a:r>
              <a:rPr b="1" i="0" lang="en-US" sz="1400" u="none" cap="none" strike="noStrike">
                <a:solidFill>
                  <a:srgbClr val="FFFFFF"/>
                </a:solidFill>
                <a:latin typeface="Proxima Nova"/>
                <a:ea typeface="Proxima Nova"/>
                <a:cs typeface="Proxima Nova"/>
                <a:sym typeface="Proxima Nova"/>
              </a:rPr>
              <a:t>number</a:t>
            </a:r>
            <a:r>
              <a:rPr b="0" i="0" lang="en-US" sz="1400" u="none" cap="none" strike="noStrike">
                <a:solidFill>
                  <a:srgbClr val="FFFFFF"/>
                </a:solidFill>
                <a:latin typeface="Proxima Nova"/>
                <a:ea typeface="Proxima Nova"/>
                <a:cs typeface="Proxima Nova"/>
                <a:sym typeface="Proxima Nova"/>
              </a:rPr>
              <a:t>&gt; &lt;250&gt;</a:t>
            </a:r>
            <a:endParaRPr b="0" i="0" sz="1400" u="none" cap="none" strike="noStrike">
              <a:solidFill>
                <a:srgbClr val="FFFFFF"/>
              </a:solidFill>
              <a:latin typeface="Proxima Nova"/>
              <a:ea typeface="Proxima Nova"/>
              <a:cs typeface="Proxima Nova"/>
              <a:sym typeface="Proxima Nova"/>
            </a:endParaRPr>
          </a:p>
        </p:txBody>
      </p:sp>
      <p:sp>
        <p:nvSpPr>
          <p:cNvPr id="387" name="Google Shape;387;p41"/>
          <p:cNvSpPr txBox="1"/>
          <p:nvPr/>
        </p:nvSpPr>
        <p:spPr>
          <a:xfrm>
            <a:off x="2621250" y="1495325"/>
            <a:ext cx="3901500" cy="994200"/>
          </a:xfrm>
          <a:prstGeom prst="rect">
            <a:avLst/>
          </a:prstGeom>
          <a:solidFill>
            <a:srgbClr val="1155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Proxima Nova"/>
                <a:ea typeface="Proxima Nova"/>
                <a:cs typeface="Proxima Nova"/>
                <a:sym typeface="Proxima Nova"/>
              </a:rPr>
              <a:t>&lt;Fietsteller-Zuid&gt; &lt;type&gt; &lt;</a:t>
            </a:r>
            <a:r>
              <a:rPr b="1" i="0" lang="en-US" sz="1400" u="none" cap="none" strike="noStrike">
                <a:solidFill>
                  <a:srgbClr val="FFFFFF"/>
                </a:solidFill>
                <a:latin typeface="Proxima Nova"/>
                <a:ea typeface="Proxima Nova"/>
                <a:cs typeface="Proxima Nova"/>
                <a:sym typeface="Proxima Nova"/>
              </a:rPr>
              <a:t>BicycleCounter</a:t>
            </a:r>
            <a:r>
              <a:rPr b="0" i="0" lang="en-US" sz="1400" u="none" cap="none" strike="noStrike">
                <a:solidFill>
                  <a:srgbClr val="FFFFFF"/>
                </a:solidFill>
                <a:latin typeface="Proxima Nova"/>
                <a:ea typeface="Proxima Nova"/>
                <a:cs typeface="Proxima Nova"/>
                <a:sym typeface="Proxima Nova"/>
              </a:rPr>
              <a:t>&gt;</a:t>
            </a:r>
            <a:endParaRPr b="0" i="0" sz="1400" u="none" cap="none" strike="noStrike">
              <a:solidFill>
                <a:srgbClr val="FFFFFF"/>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Proxima Nova"/>
                <a:ea typeface="Proxima Nova"/>
                <a:cs typeface="Proxima Nova"/>
                <a:sym typeface="Proxima Nova"/>
              </a:rPr>
              <a:t>&lt;Fietsteller-F7&gt; &lt;type&gt; &lt;</a:t>
            </a:r>
            <a:r>
              <a:rPr b="1" i="0" lang="en-US" sz="1400" u="none" cap="none" strike="noStrike">
                <a:solidFill>
                  <a:srgbClr val="FFFFFF"/>
                </a:solidFill>
                <a:latin typeface="Proxima Nova"/>
                <a:ea typeface="Proxima Nova"/>
                <a:cs typeface="Proxima Nova"/>
                <a:sym typeface="Proxima Nova"/>
              </a:rPr>
              <a:t>BikePassageCounter</a:t>
            </a:r>
            <a:r>
              <a:rPr b="0" i="0" lang="en-US" sz="1400" u="none" cap="none" strike="noStrike">
                <a:solidFill>
                  <a:srgbClr val="FFFFFF"/>
                </a:solidFill>
                <a:latin typeface="Proxima Nova"/>
                <a:ea typeface="Proxima Nova"/>
                <a:cs typeface="Proxima Nova"/>
                <a:sym typeface="Proxima Nova"/>
              </a:rPr>
              <a:t>&gt;</a:t>
            </a:r>
            <a:endParaRPr b="0" i="0" sz="1400" u="none" cap="none" strike="noStrike">
              <a:solidFill>
                <a:srgbClr val="FFFFFF"/>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Proxima Nova"/>
                <a:ea typeface="Proxima Nova"/>
                <a:cs typeface="Proxima Nova"/>
                <a:sym typeface="Proxima Nova"/>
              </a:rPr>
              <a:t>&lt;Fietsteller-Zuid&gt; &lt;</a:t>
            </a:r>
            <a:r>
              <a:rPr b="1" i="0" lang="en-US" sz="1400" u="none" cap="none" strike="noStrike">
                <a:solidFill>
                  <a:srgbClr val="FFFFFF"/>
                </a:solidFill>
                <a:latin typeface="Proxima Nova"/>
                <a:ea typeface="Proxima Nova"/>
                <a:cs typeface="Proxima Nova"/>
                <a:sym typeface="Proxima Nova"/>
              </a:rPr>
              <a:t>today</a:t>
            </a:r>
            <a:r>
              <a:rPr b="0" i="0" lang="en-US" sz="1400" u="none" cap="none" strike="noStrike">
                <a:solidFill>
                  <a:srgbClr val="FFFFFF"/>
                </a:solidFill>
                <a:latin typeface="Proxima Nova"/>
                <a:ea typeface="Proxima Nova"/>
                <a:cs typeface="Proxima Nova"/>
                <a:sym typeface="Proxima Nova"/>
              </a:rPr>
              <a:t>&gt; &lt;100&gt;</a:t>
            </a:r>
            <a:endParaRPr b="0" i="0" sz="1400" u="none" cap="none" strike="noStrike">
              <a:solidFill>
                <a:srgbClr val="FFFFFF"/>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Proxima Nova"/>
                <a:ea typeface="Proxima Nova"/>
                <a:cs typeface="Proxima Nova"/>
                <a:sym typeface="Proxima Nova"/>
              </a:rPr>
              <a:t>&lt;Fietsteller-F7&gt; &lt;</a:t>
            </a:r>
            <a:r>
              <a:rPr b="1" i="0" lang="en-US" sz="1400" u="none" cap="none" strike="noStrike">
                <a:solidFill>
                  <a:srgbClr val="FFFFFF"/>
                </a:solidFill>
                <a:latin typeface="Proxima Nova"/>
                <a:ea typeface="Proxima Nova"/>
                <a:cs typeface="Proxima Nova"/>
                <a:sym typeface="Proxima Nova"/>
              </a:rPr>
              <a:t>number</a:t>
            </a:r>
            <a:r>
              <a:rPr b="0" i="0" lang="en-US" sz="1400" u="none" cap="none" strike="noStrike">
                <a:solidFill>
                  <a:srgbClr val="FFFFFF"/>
                </a:solidFill>
                <a:latin typeface="Proxima Nova"/>
                <a:ea typeface="Proxima Nova"/>
                <a:cs typeface="Proxima Nova"/>
                <a:sym typeface="Proxima Nova"/>
              </a:rPr>
              <a:t>&gt; &lt;250&gt;</a:t>
            </a:r>
            <a:endParaRPr b="0" i="0" sz="1400" u="none" cap="none" strike="noStrike">
              <a:solidFill>
                <a:srgbClr val="FFFFFF"/>
              </a:solidFill>
              <a:latin typeface="Proxima Nova"/>
              <a:ea typeface="Proxima Nova"/>
              <a:cs typeface="Proxima Nova"/>
              <a:sym typeface="Proxima Nova"/>
            </a:endParaRPr>
          </a:p>
        </p:txBody>
      </p:sp>
      <p:cxnSp>
        <p:nvCxnSpPr>
          <p:cNvPr id="388" name="Google Shape;388;p41"/>
          <p:cNvCxnSpPr>
            <a:stCxn id="387" idx="2"/>
          </p:cNvCxnSpPr>
          <p:nvPr/>
        </p:nvCxnSpPr>
        <p:spPr>
          <a:xfrm>
            <a:off x="4572000" y="2489525"/>
            <a:ext cx="0" cy="510900"/>
          </a:xfrm>
          <a:prstGeom prst="straightConnector1">
            <a:avLst/>
          </a:prstGeom>
          <a:noFill/>
          <a:ln cap="flat" cmpd="sng" w="9525">
            <a:solidFill>
              <a:schemeClr val="dk2"/>
            </a:solidFill>
            <a:prstDash val="solid"/>
            <a:round/>
            <a:headEnd len="sm" w="sm" type="none"/>
            <a:tailEnd len="med" w="med" type="triangle"/>
          </a:ln>
        </p:spPr>
      </p:cxnSp>
      <p:sp>
        <p:nvSpPr>
          <p:cNvPr id="389" name="Google Shape;389;p41"/>
          <p:cNvSpPr txBox="1"/>
          <p:nvPr/>
        </p:nvSpPr>
        <p:spPr>
          <a:xfrm>
            <a:off x="3018175" y="2888325"/>
            <a:ext cx="3010200" cy="37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Proxima Nova"/>
                <a:ea typeface="Proxima Nova"/>
                <a:cs typeface="Proxima Nova"/>
                <a:sym typeface="Proxima Nova"/>
              </a:rPr>
              <a:t>https://wikipedia.org/BikeCounter</a:t>
            </a:r>
            <a:endParaRPr b="1" i="0" sz="1400" u="none" cap="none" strike="noStrike">
              <a:solidFill>
                <a:srgbClr val="000000"/>
              </a:solidFill>
              <a:latin typeface="Proxima Nova"/>
              <a:ea typeface="Proxima Nova"/>
              <a:cs typeface="Proxima Nova"/>
              <a:sym typeface="Proxima Nova"/>
            </a:endParaRPr>
          </a:p>
        </p:txBody>
      </p:sp>
      <p:sp>
        <p:nvSpPr>
          <p:cNvPr id="390" name="Google Shape;390;p41"/>
          <p:cNvSpPr txBox="1"/>
          <p:nvPr/>
        </p:nvSpPr>
        <p:spPr>
          <a:xfrm>
            <a:off x="457850" y="3443600"/>
            <a:ext cx="4252200" cy="57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But machines only get a human readable description (HTML)</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Proxima Nova"/>
                <a:ea typeface="Proxima Nova"/>
                <a:cs typeface="Proxima Nova"/>
                <a:sym typeface="Proxima Nova"/>
              </a:rPr>
              <a:t>URI = U</a:t>
            </a:r>
            <a:r>
              <a:rPr b="0" i="1" lang="en-US" sz="1400" u="none" cap="none" strike="noStrike">
                <a:solidFill>
                  <a:srgbClr val="000000"/>
                </a:solidFill>
                <a:latin typeface="Proxima Nova"/>
                <a:ea typeface="Proxima Nova"/>
                <a:cs typeface="Proxima Nova"/>
                <a:sym typeface="Proxima Nova"/>
              </a:rPr>
              <a:t>niform </a:t>
            </a:r>
            <a:r>
              <a:rPr b="1" i="1" lang="en-US" sz="1400" u="none" cap="none" strike="noStrike">
                <a:solidFill>
                  <a:srgbClr val="000000"/>
                </a:solidFill>
                <a:latin typeface="Proxima Nova"/>
                <a:ea typeface="Proxima Nova"/>
                <a:cs typeface="Proxima Nova"/>
                <a:sym typeface="Proxima Nova"/>
              </a:rPr>
              <a:t>R</a:t>
            </a:r>
            <a:r>
              <a:rPr b="0" i="1" lang="en-US" sz="1400" u="none" cap="none" strike="noStrike">
                <a:solidFill>
                  <a:srgbClr val="000000"/>
                </a:solidFill>
                <a:latin typeface="Proxima Nova"/>
                <a:ea typeface="Proxima Nova"/>
                <a:cs typeface="Proxima Nova"/>
                <a:sym typeface="Proxima Nova"/>
              </a:rPr>
              <a:t>esource </a:t>
            </a:r>
            <a:r>
              <a:rPr b="1" i="1" lang="en-US" sz="1400" u="none" cap="none" strike="noStrike">
                <a:solidFill>
                  <a:srgbClr val="000000"/>
                </a:solidFill>
                <a:latin typeface="Proxima Nova"/>
                <a:ea typeface="Proxima Nova"/>
                <a:cs typeface="Proxima Nova"/>
                <a:sym typeface="Proxima Nova"/>
              </a:rPr>
              <a:t>I</a:t>
            </a:r>
            <a:r>
              <a:rPr b="0" i="1" lang="en-US" sz="1400" u="none" cap="none" strike="noStrike">
                <a:solidFill>
                  <a:srgbClr val="000000"/>
                </a:solidFill>
                <a:latin typeface="Proxima Nova"/>
                <a:ea typeface="Proxima Nova"/>
                <a:cs typeface="Proxima Nova"/>
                <a:sym typeface="Proxima Nova"/>
              </a:rPr>
              <a:t>dentifier</a:t>
            </a:r>
            <a:endParaRPr b="0" i="1" sz="1400" u="none" cap="none" strike="noStrike">
              <a:solidFill>
                <a:srgbClr val="000000"/>
              </a:solidFill>
              <a:latin typeface="Proxima Nova"/>
              <a:ea typeface="Proxima Nova"/>
              <a:cs typeface="Proxima Nova"/>
              <a:sym typeface="Proxima Nova"/>
            </a:endParaRPr>
          </a:p>
        </p:txBody>
      </p:sp>
      <p:pic>
        <p:nvPicPr>
          <p:cNvPr id="391" name="Google Shape;391;p41"/>
          <p:cNvPicPr preferRelativeResize="0"/>
          <p:nvPr/>
        </p:nvPicPr>
        <p:blipFill rotWithShape="1">
          <a:blip r:embed="rId3">
            <a:alphaModFix/>
          </a:blip>
          <a:srcRect b="0" l="0" r="0" t="0"/>
          <a:stretch/>
        </p:blipFill>
        <p:spPr>
          <a:xfrm>
            <a:off x="5673425" y="3374250"/>
            <a:ext cx="3086203" cy="1613924"/>
          </a:xfrm>
          <a:prstGeom prst="rect">
            <a:avLst/>
          </a:prstGeom>
          <a:noFill/>
          <a:ln>
            <a:noFill/>
          </a:ln>
        </p:spPr>
      </p:pic>
      <p:pic>
        <p:nvPicPr>
          <p:cNvPr id="392" name="Google Shape;392;p41"/>
          <p:cNvPicPr preferRelativeResize="0"/>
          <p:nvPr/>
        </p:nvPicPr>
        <p:blipFill rotWithShape="1">
          <a:blip r:embed="rId4">
            <a:alphaModFix/>
          </a:blip>
          <a:srcRect b="0" l="0" r="0" t="0"/>
          <a:stretch/>
        </p:blipFill>
        <p:spPr>
          <a:xfrm>
            <a:off x="609875" y="314850"/>
            <a:ext cx="319350" cy="3193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cxnSp>
        <p:nvCxnSpPr>
          <p:cNvPr id="397" name="Google Shape;397;p42"/>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398" name="Google Shape;398;p42"/>
          <p:cNvSpPr txBox="1"/>
          <p:nvPr/>
        </p:nvSpPr>
        <p:spPr>
          <a:xfrm>
            <a:off x="502725" y="168400"/>
            <a:ext cx="8572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We use URIs that provide both a human and machine                             </a:t>
            </a:r>
            <a:endParaRPr b="1" i="0" sz="2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readable description</a:t>
            </a:r>
            <a:endParaRPr b="1" i="0" sz="2400" u="none" cap="none" strike="noStrike">
              <a:solidFill>
                <a:srgbClr val="000000"/>
              </a:solidFill>
              <a:latin typeface="Proxima Nova"/>
              <a:ea typeface="Proxima Nova"/>
              <a:cs typeface="Proxima Nova"/>
              <a:sym typeface="Proxima Nova"/>
            </a:endParaRPr>
          </a:p>
        </p:txBody>
      </p:sp>
      <p:sp>
        <p:nvSpPr>
          <p:cNvPr id="399" name="Google Shape;399;p42"/>
          <p:cNvSpPr txBox="1"/>
          <p:nvPr/>
        </p:nvSpPr>
        <p:spPr>
          <a:xfrm>
            <a:off x="2621250" y="1495325"/>
            <a:ext cx="3901500" cy="994200"/>
          </a:xfrm>
          <a:prstGeom prst="rect">
            <a:avLst/>
          </a:prstGeom>
          <a:solidFill>
            <a:srgbClr val="1155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Proxima Nova"/>
                <a:ea typeface="Proxima Nova"/>
                <a:cs typeface="Proxima Nova"/>
                <a:sym typeface="Proxima Nova"/>
              </a:rPr>
              <a:t>&lt;Fietsteller-Zuid&gt; &lt;type&gt; &lt;</a:t>
            </a:r>
            <a:r>
              <a:rPr b="1" i="0" lang="en-US" sz="1400" u="none" cap="none" strike="noStrike">
                <a:solidFill>
                  <a:srgbClr val="FFFFFF"/>
                </a:solidFill>
                <a:latin typeface="Proxima Nova"/>
                <a:ea typeface="Proxima Nova"/>
                <a:cs typeface="Proxima Nova"/>
                <a:sym typeface="Proxima Nova"/>
              </a:rPr>
              <a:t>BicycleCounter</a:t>
            </a:r>
            <a:r>
              <a:rPr b="0" i="0" lang="en-US" sz="1400" u="none" cap="none" strike="noStrike">
                <a:solidFill>
                  <a:srgbClr val="FFFFFF"/>
                </a:solidFill>
                <a:latin typeface="Proxima Nova"/>
                <a:ea typeface="Proxima Nova"/>
                <a:cs typeface="Proxima Nova"/>
                <a:sym typeface="Proxima Nova"/>
              </a:rPr>
              <a:t>&gt;</a:t>
            </a:r>
            <a:endParaRPr b="0" i="0" sz="1400" u="none" cap="none" strike="noStrike">
              <a:solidFill>
                <a:srgbClr val="FFFFFF"/>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Proxima Nova"/>
                <a:ea typeface="Proxima Nova"/>
                <a:cs typeface="Proxima Nova"/>
                <a:sym typeface="Proxima Nova"/>
              </a:rPr>
              <a:t>&lt;Fietsteller-F7&gt; &lt;type&gt; &lt;</a:t>
            </a:r>
            <a:r>
              <a:rPr b="1" i="0" lang="en-US" sz="1400" u="none" cap="none" strike="noStrike">
                <a:solidFill>
                  <a:srgbClr val="FFFFFF"/>
                </a:solidFill>
                <a:latin typeface="Proxima Nova"/>
                <a:ea typeface="Proxima Nova"/>
                <a:cs typeface="Proxima Nova"/>
                <a:sym typeface="Proxima Nova"/>
              </a:rPr>
              <a:t>BikePassageCounter</a:t>
            </a:r>
            <a:r>
              <a:rPr b="0" i="0" lang="en-US" sz="1400" u="none" cap="none" strike="noStrike">
                <a:solidFill>
                  <a:srgbClr val="FFFFFF"/>
                </a:solidFill>
                <a:latin typeface="Proxima Nova"/>
                <a:ea typeface="Proxima Nova"/>
                <a:cs typeface="Proxima Nova"/>
                <a:sym typeface="Proxima Nova"/>
              </a:rPr>
              <a:t>&gt;</a:t>
            </a:r>
            <a:endParaRPr b="0" i="0" sz="1400" u="none" cap="none" strike="noStrike">
              <a:solidFill>
                <a:srgbClr val="FFFFFF"/>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Proxima Nova"/>
                <a:ea typeface="Proxima Nova"/>
                <a:cs typeface="Proxima Nova"/>
                <a:sym typeface="Proxima Nova"/>
              </a:rPr>
              <a:t>&lt;Fietsteller-Zuid&gt; &lt;</a:t>
            </a:r>
            <a:r>
              <a:rPr b="1" i="0" lang="en-US" sz="1400" u="none" cap="none" strike="noStrike">
                <a:solidFill>
                  <a:srgbClr val="FFFFFF"/>
                </a:solidFill>
                <a:latin typeface="Proxima Nova"/>
                <a:ea typeface="Proxima Nova"/>
                <a:cs typeface="Proxima Nova"/>
                <a:sym typeface="Proxima Nova"/>
              </a:rPr>
              <a:t>today</a:t>
            </a:r>
            <a:r>
              <a:rPr b="0" i="0" lang="en-US" sz="1400" u="none" cap="none" strike="noStrike">
                <a:solidFill>
                  <a:srgbClr val="FFFFFF"/>
                </a:solidFill>
                <a:latin typeface="Proxima Nova"/>
                <a:ea typeface="Proxima Nova"/>
                <a:cs typeface="Proxima Nova"/>
                <a:sym typeface="Proxima Nova"/>
              </a:rPr>
              <a:t>&gt; &lt;100&gt;</a:t>
            </a:r>
            <a:endParaRPr b="0" i="0" sz="1400" u="none" cap="none" strike="noStrike">
              <a:solidFill>
                <a:srgbClr val="FFFFFF"/>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Proxima Nova"/>
                <a:ea typeface="Proxima Nova"/>
                <a:cs typeface="Proxima Nova"/>
                <a:sym typeface="Proxima Nova"/>
              </a:rPr>
              <a:t>&lt;Fietsteller-F7&gt; &lt;</a:t>
            </a:r>
            <a:r>
              <a:rPr b="1" i="0" lang="en-US" sz="1400" u="none" cap="none" strike="noStrike">
                <a:solidFill>
                  <a:srgbClr val="FFFFFF"/>
                </a:solidFill>
                <a:latin typeface="Proxima Nova"/>
                <a:ea typeface="Proxima Nova"/>
                <a:cs typeface="Proxima Nova"/>
                <a:sym typeface="Proxima Nova"/>
              </a:rPr>
              <a:t>number</a:t>
            </a:r>
            <a:r>
              <a:rPr b="0" i="0" lang="en-US" sz="1400" u="none" cap="none" strike="noStrike">
                <a:solidFill>
                  <a:srgbClr val="FFFFFF"/>
                </a:solidFill>
                <a:latin typeface="Proxima Nova"/>
                <a:ea typeface="Proxima Nova"/>
                <a:cs typeface="Proxima Nova"/>
                <a:sym typeface="Proxima Nova"/>
              </a:rPr>
              <a:t>&gt; &lt;250&gt;</a:t>
            </a:r>
            <a:endParaRPr b="0" i="0" sz="1400" u="none" cap="none" strike="noStrike">
              <a:solidFill>
                <a:srgbClr val="FFFFFF"/>
              </a:solidFill>
              <a:latin typeface="Proxima Nova"/>
              <a:ea typeface="Proxima Nova"/>
              <a:cs typeface="Proxima Nova"/>
              <a:sym typeface="Proxima Nova"/>
            </a:endParaRPr>
          </a:p>
        </p:txBody>
      </p:sp>
      <p:cxnSp>
        <p:nvCxnSpPr>
          <p:cNvPr id="400" name="Google Shape;400;p42"/>
          <p:cNvCxnSpPr>
            <a:stCxn id="399" idx="2"/>
          </p:cNvCxnSpPr>
          <p:nvPr/>
        </p:nvCxnSpPr>
        <p:spPr>
          <a:xfrm>
            <a:off x="4572000" y="2489525"/>
            <a:ext cx="0" cy="510900"/>
          </a:xfrm>
          <a:prstGeom prst="straightConnector1">
            <a:avLst/>
          </a:prstGeom>
          <a:noFill/>
          <a:ln cap="flat" cmpd="sng" w="9525">
            <a:solidFill>
              <a:schemeClr val="dk2"/>
            </a:solidFill>
            <a:prstDash val="solid"/>
            <a:round/>
            <a:headEnd len="sm" w="sm" type="none"/>
            <a:tailEnd len="med" w="med" type="triangle"/>
          </a:ln>
        </p:spPr>
      </p:cxnSp>
      <p:sp>
        <p:nvSpPr>
          <p:cNvPr id="401" name="Google Shape;401;p42"/>
          <p:cNvSpPr txBox="1"/>
          <p:nvPr/>
        </p:nvSpPr>
        <p:spPr>
          <a:xfrm>
            <a:off x="2006750" y="2888325"/>
            <a:ext cx="5214900" cy="375000"/>
          </a:xfrm>
          <a:prstGeom prst="rect">
            <a:avLst/>
          </a:prstGeom>
          <a:noFill/>
          <a:ln>
            <a:noFill/>
          </a:ln>
        </p:spPr>
        <p:txBody>
          <a:bodyPr anchorCtr="0" anchor="t" bIns="91425" lIns="91425" spcFirstLastPara="1" rIns="91425" wrap="square" tIns="91425">
            <a:noAutofit/>
          </a:bodyPr>
          <a:lstStyle/>
          <a:p>
            <a:pPr indent="0" lvl="0" marL="0" marR="0" rtl="0" algn="ctr">
              <a:lnSpc>
                <a:spcPct val="200000"/>
              </a:lnSpc>
              <a:spcBef>
                <a:spcPts val="0"/>
              </a:spcBef>
              <a:spcAft>
                <a:spcPts val="0"/>
              </a:spcAft>
              <a:buClr>
                <a:srgbClr val="000000"/>
              </a:buClr>
              <a:buSzPts val="1400"/>
              <a:buFont typeface="Arial"/>
              <a:buNone/>
            </a:pPr>
            <a:r>
              <a:rPr b="1" i="0" lang="en-US" sz="1400" u="none" cap="none" strike="noStrike">
                <a:solidFill>
                  <a:schemeClr val="dk1"/>
                </a:solidFill>
                <a:latin typeface="Proxima Nova"/>
                <a:ea typeface="Proxima Nova"/>
                <a:cs typeface="Proxima Nova"/>
                <a:sym typeface="Proxima Nova"/>
              </a:rPr>
              <a:t>https://data.vlaanderen.be/ns/example#BikeCounter</a:t>
            </a:r>
            <a:endParaRPr b="1" i="0" sz="1400" u="none" cap="none" strike="noStrike">
              <a:solidFill>
                <a:srgbClr val="000000"/>
              </a:solidFill>
              <a:latin typeface="Proxima Nova"/>
              <a:ea typeface="Proxima Nova"/>
              <a:cs typeface="Proxima Nova"/>
              <a:sym typeface="Proxima Nova"/>
            </a:endParaRPr>
          </a:p>
        </p:txBody>
      </p:sp>
      <p:sp>
        <p:nvSpPr>
          <p:cNvPr id="402" name="Google Shape;402;p42"/>
          <p:cNvSpPr txBox="1"/>
          <p:nvPr/>
        </p:nvSpPr>
        <p:spPr>
          <a:xfrm>
            <a:off x="457850" y="3443600"/>
            <a:ext cx="4252200" cy="57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pic>
        <p:nvPicPr>
          <p:cNvPr id="403" name="Google Shape;403;p42"/>
          <p:cNvPicPr preferRelativeResize="0"/>
          <p:nvPr/>
        </p:nvPicPr>
        <p:blipFill rotWithShape="1">
          <a:blip r:embed="rId3">
            <a:alphaModFix/>
          </a:blip>
          <a:srcRect b="0" l="0" r="0" t="0"/>
          <a:stretch/>
        </p:blipFill>
        <p:spPr>
          <a:xfrm>
            <a:off x="628641" y="3724775"/>
            <a:ext cx="2862494" cy="783025"/>
          </a:xfrm>
          <a:prstGeom prst="rect">
            <a:avLst/>
          </a:prstGeom>
          <a:noFill/>
          <a:ln cap="flat" cmpd="sng" w="38100">
            <a:solidFill>
              <a:srgbClr val="D8D8D8"/>
            </a:solidFill>
            <a:prstDash val="solid"/>
            <a:round/>
            <a:headEnd len="sm" w="sm" type="none"/>
            <a:tailEnd len="sm" w="sm" type="none"/>
          </a:ln>
        </p:spPr>
      </p:pic>
      <p:pic>
        <p:nvPicPr>
          <p:cNvPr id="404" name="Google Shape;404;p42"/>
          <p:cNvPicPr preferRelativeResize="0"/>
          <p:nvPr/>
        </p:nvPicPr>
        <p:blipFill rotWithShape="1">
          <a:blip r:embed="rId4">
            <a:alphaModFix/>
          </a:blip>
          <a:srcRect b="0" l="0" r="0" t="0"/>
          <a:stretch/>
        </p:blipFill>
        <p:spPr>
          <a:xfrm>
            <a:off x="5328575" y="3593634"/>
            <a:ext cx="3452925" cy="1045300"/>
          </a:xfrm>
          <a:prstGeom prst="rect">
            <a:avLst/>
          </a:prstGeom>
          <a:noFill/>
          <a:ln>
            <a:noFill/>
          </a:ln>
        </p:spPr>
      </p:pic>
      <p:cxnSp>
        <p:nvCxnSpPr>
          <p:cNvPr id="405" name="Google Shape;405;p42"/>
          <p:cNvCxnSpPr>
            <a:stCxn id="401" idx="2"/>
            <a:endCxn id="402" idx="0"/>
          </p:cNvCxnSpPr>
          <p:nvPr/>
        </p:nvCxnSpPr>
        <p:spPr>
          <a:xfrm flipH="1">
            <a:off x="2584100" y="3263325"/>
            <a:ext cx="2030100" cy="180300"/>
          </a:xfrm>
          <a:prstGeom prst="straightConnector1">
            <a:avLst/>
          </a:prstGeom>
          <a:noFill/>
          <a:ln cap="flat" cmpd="sng" w="9525">
            <a:solidFill>
              <a:schemeClr val="dk2"/>
            </a:solidFill>
            <a:prstDash val="solid"/>
            <a:round/>
            <a:headEnd len="sm" w="sm" type="none"/>
            <a:tailEnd len="med" w="med" type="triangle"/>
          </a:ln>
        </p:spPr>
      </p:cxnSp>
      <p:cxnSp>
        <p:nvCxnSpPr>
          <p:cNvPr id="406" name="Google Shape;406;p42"/>
          <p:cNvCxnSpPr>
            <a:stCxn id="401" idx="2"/>
            <a:endCxn id="404" idx="0"/>
          </p:cNvCxnSpPr>
          <p:nvPr/>
        </p:nvCxnSpPr>
        <p:spPr>
          <a:xfrm>
            <a:off x="4614200" y="3263325"/>
            <a:ext cx="2440800" cy="330300"/>
          </a:xfrm>
          <a:prstGeom prst="straightConnector1">
            <a:avLst/>
          </a:prstGeom>
          <a:noFill/>
          <a:ln cap="flat" cmpd="sng" w="9525">
            <a:solidFill>
              <a:schemeClr val="dk2"/>
            </a:solidFill>
            <a:prstDash val="solid"/>
            <a:round/>
            <a:headEnd len="sm" w="sm" type="none"/>
            <a:tailEnd len="med" w="med" type="triangle"/>
          </a:ln>
        </p:spPr>
      </p:cxnSp>
      <p:sp>
        <p:nvSpPr>
          <p:cNvPr id="407" name="Google Shape;407;p42"/>
          <p:cNvSpPr txBox="1"/>
          <p:nvPr/>
        </p:nvSpPr>
        <p:spPr>
          <a:xfrm>
            <a:off x="1107688" y="4593125"/>
            <a:ext cx="1904400" cy="35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Human readable</a:t>
            </a:r>
            <a:endParaRPr b="0" i="0" sz="1400" u="none" cap="none" strike="noStrike">
              <a:solidFill>
                <a:srgbClr val="000000"/>
              </a:solidFill>
              <a:latin typeface="Proxima Nova"/>
              <a:ea typeface="Proxima Nova"/>
              <a:cs typeface="Proxima Nova"/>
              <a:sym typeface="Proxima Nova"/>
            </a:endParaRPr>
          </a:p>
        </p:txBody>
      </p:sp>
      <p:sp>
        <p:nvSpPr>
          <p:cNvPr id="408" name="Google Shape;408;p42"/>
          <p:cNvSpPr txBox="1"/>
          <p:nvPr/>
        </p:nvSpPr>
        <p:spPr>
          <a:xfrm>
            <a:off x="6102825" y="4593125"/>
            <a:ext cx="1904400" cy="35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Machine readable</a:t>
            </a:r>
            <a:endParaRPr b="0" i="0" sz="1400" u="none" cap="none" strike="noStrike">
              <a:solidFill>
                <a:srgbClr val="000000"/>
              </a:solidFill>
              <a:latin typeface="Proxima Nova"/>
              <a:ea typeface="Proxima Nova"/>
              <a:cs typeface="Proxima Nova"/>
              <a:sym typeface="Proxima Nova"/>
            </a:endParaRPr>
          </a:p>
        </p:txBody>
      </p:sp>
      <p:pic>
        <p:nvPicPr>
          <p:cNvPr id="409" name="Google Shape;409;p42"/>
          <p:cNvPicPr preferRelativeResize="0"/>
          <p:nvPr/>
        </p:nvPicPr>
        <p:blipFill rotWithShape="1">
          <a:blip r:embed="rId5">
            <a:alphaModFix/>
          </a:blip>
          <a:srcRect b="0" l="0" r="0" t="0"/>
          <a:stretch/>
        </p:blipFill>
        <p:spPr>
          <a:xfrm>
            <a:off x="609875" y="314850"/>
            <a:ext cx="319350" cy="319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cxnSp>
        <p:nvCxnSpPr>
          <p:cNvPr id="414" name="Google Shape;414;p43"/>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415" name="Google Shape;415;p43"/>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Applying context and URI’s to our example,                             </a:t>
            </a:r>
            <a:endParaRPr b="1" i="0" sz="2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creating JSON-LD</a:t>
            </a:r>
            <a:endParaRPr b="1" i="0" sz="2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Proxima Nova"/>
              <a:ea typeface="Proxima Nova"/>
              <a:cs typeface="Proxima Nova"/>
              <a:sym typeface="Proxima Nova"/>
            </a:endParaRPr>
          </a:p>
        </p:txBody>
      </p:sp>
      <p:sp>
        <p:nvSpPr>
          <p:cNvPr id="416" name="Google Shape;416;p43"/>
          <p:cNvSpPr txBox="1"/>
          <p:nvPr/>
        </p:nvSpPr>
        <p:spPr>
          <a:xfrm>
            <a:off x="628650" y="1009625"/>
            <a:ext cx="7748100" cy="2005500"/>
          </a:xfrm>
          <a:prstGeom prst="rect">
            <a:avLst/>
          </a:prstGeom>
          <a:noFill/>
          <a:ln cap="flat" cmpd="sng" w="19050">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“@context” :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a:t>
            </a:r>
            <a:r>
              <a:rPr b="1" i="0" lang="en-US" sz="1400" u="none" cap="none" strike="noStrike">
                <a:solidFill>
                  <a:srgbClr val="38761D"/>
                </a:solidFill>
                <a:latin typeface="Proxima Nova"/>
                <a:ea typeface="Proxima Nova"/>
                <a:cs typeface="Proxima Nova"/>
                <a:sym typeface="Proxima Nova"/>
              </a:rPr>
              <a:t>BicycleCounter</a:t>
            </a:r>
            <a:r>
              <a:rPr b="0" i="0" lang="en-US" sz="1400" u="none" cap="none" strike="noStrike">
                <a:solidFill>
                  <a:srgbClr val="000000"/>
                </a:solidFill>
                <a:latin typeface="Proxima Nova"/>
                <a:ea typeface="Proxima Nova"/>
                <a:cs typeface="Proxima Nova"/>
                <a:sym typeface="Proxima Nova"/>
              </a:rPr>
              <a:t>” : “</a:t>
            </a:r>
            <a:r>
              <a:rPr b="0" i="0" lang="en-US" sz="1400" u="none" cap="none" strike="noStrike">
                <a:solidFill>
                  <a:srgbClr val="000000"/>
                </a:solidFill>
                <a:highlight>
                  <a:srgbClr val="FFF200"/>
                </a:highlight>
                <a:latin typeface="Proxima Nova"/>
                <a:ea typeface="Proxima Nova"/>
                <a:cs typeface="Proxima Nova"/>
                <a:sym typeface="Proxima Nova"/>
              </a:rPr>
              <a:t>https://data.vlaanderen.be/ns/example#BikeCounter</a:t>
            </a:r>
            <a:r>
              <a:rPr b="0" i="0" lang="en-US" sz="1400" u="none" cap="none" strike="noStrike">
                <a:solidFill>
                  <a:srgbClr val="000000"/>
                </a:solidFill>
                <a:latin typeface="Proxima Nova"/>
                <a:ea typeface="Proxima Nova"/>
                <a:cs typeface="Proxima Nova"/>
                <a:sym typeface="Proxima Nova"/>
              </a:rPr>
              <a:t>”</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a:t>
            </a:r>
            <a:r>
              <a:rPr b="1" i="0" lang="en-US" sz="1400" u="none" cap="none" strike="noStrike">
                <a:solidFill>
                  <a:srgbClr val="38761D"/>
                </a:solidFill>
                <a:latin typeface="Proxima Nova"/>
                <a:ea typeface="Proxima Nova"/>
                <a:cs typeface="Proxima Nova"/>
                <a:sym typeface="Proxima Nova"/>
              </a:rPr>
              <a:t>today</a:t>
            </a:r>
            <a:r>
              <a:rPr b="0" i="0" lang="en-US" sz="1400" u="none" cap="none" strike="noStrike">
                <a:solidFill>
                  <a:srgbClr val="000000"/>
                </a:solidFill>
                <a:latin typeface="Proxima Nova"/>
                <a:ea typeface="Proxima Nova"/>
                <a:cs typeface="Proxima Nova"/>
                <a:sym typeface="Proxima Nova"/>
              </a:rPr>
              <a:t>” : “</a:t>
            </a:r>
            <a:r>
              <a:rPr b="0" i="0" lang="en-US" sz="1400" u="none" cap="none" strike="noStrike">
                <a:solidFill>
                  <a:srgbClr val="000000"/>
                </a:solidFill>
                <a:highlight>
                  <a:srgbClr val="FFF200"/>
                </a:highlight>
                <a:latin typeface="Proxima Nova"/>
                <a:ea typeface="Proxima Nova"/>
                <a:cs typeface="Proxima Nova"/>
                <a:sym typeface="Proxima Nova"/>
              </a:rPr>
              <a:t>https://data.vlaanderen.be/ns/example#totalNumberOfBicycles</a:t>
            </a:r>
            <a:r>
              <a:rPr b="0" i="0" lang="en-US" sz="1400" u="none" cap="none" strike="noStrike">
                <a:solidFill>
                  <a:srgbClr val="000000"/>
                </a:solidFill>
                <a:latin typeface="Proxima Nova"/>
                <a:ea typeface="Proxima Nova"/>
                <a:cs typeface="Proxima Nova"/>
                <a:sym typeface="Proxima Nova"/>
              </a:rPr>
              <a:t>”</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“@id” : “https://example.org/id/Fietsteller-Zuid”,</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“@type” : “</a:t>
            </a:r>
            <a:r>
              <a:rPr b="1" i="0" lang="en-US" sz="1400" u="none" cap="none" strike="noStrike">
                <a:solidFill>
                  <a:srgbClr val="38761D"/>
                </a:solidFill>
                <a:latin typeface="Proxima Nova"/>
                <a:ea typeface="Proxima Nova"/>
                <a:cs typeface="Proxima Nova"/>
                <a:sym typeface="Proxima Nova"/>
              </a:rPr>
              <a:t>BicycleCounter</a:t>
            </a:r>
            <a:r>
              <a:rPr b="0" i="0" lang="en-US" sz="1400" u="none" cap="none" strike="noStrike">
                <a:solidFill>
                  <a:srgbClr val="000000"/>
                </a:solidFill>
                <a:latin typeface="Proxima Nova"/>
                <a:ea typeface="Proxima Nova"/>
                <a:cs typeface="Proxima Nova"/>
                <a:sym typeface="Proxima Nova"/>
              </a:rPr>
              <a:t>”,</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a:t>
            </a:r>
            <a:r>
              <a:rPr b="1" i="0" lang="en-US" sz="1400" u="none" cap="none" strike="noStrike">
                <a:solidFill>
                  <a:srgbClr val="38761D"/>
                </a:solidFill>
                <a:latin typeface="Proxima Nova"/>
                <a:ea typeface="Proxima Nova"/>
                <a:cs typeface="Proxima Nova"/>
                <a:sym typeface="Proxima Nova"/>
              </a:rPr>
              <a:t>today</a:t>
            </a:r>
            <a:r>
              <a:rPr b="0" i="0" lang="en-US" sz="1400" u="none" cap="none" strike="noStrike">
                <a:solidFill>
                  <a:srgbClr val="000000"/>
                </a:solidFill>
                <a:latin typeface="Proxima Nova"/>
                <a:ea typeface="Proxima Nova"/>
                <a:cs typeface="Proxima Nova"/>
                <a:sym typeface="Proxima Nova"/>
              </a:rPr>
              <a:t>” : 100</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a:t>
            </a:r>
            <a:endParaRPr b="0" i="0" sz="1400" u="none" cap="none" strike="noStrike">
              <a:solidFill>
                <a:srgbClr val="000000"/>
              </a:solidFill>
              <a:latin typeface="Proxima Nova"/>
              <a:ea typeface="Proxima Nova"/>
              <a:cs typeface="Proxima Nova"/>
              <a:sym typeface="Proxima Nova"/>
            </a:endParaRPr>
          </a:p>
        </p:txBody>
      </p:sp>
      <p:sp>
        <p:nvSpPr>
          <p:cNvPr id="417" name="Google Shape;417;p43"/>
          <p:cNvSpPr txBox="1"/>
          <p:nvPr/>
        </p:nvSpPr>
        <p:spPr>
          <a:xfrm>
            <a:off x="628650" y="3071325"/>
            <a:ext cx="7748100" cy="2005500"/>
          </a:xfrm>
          <a:prstGeom prst="rect">
            <a:avLst/>
          </a:prstGeom>
          <a:noFill/>
          <a:ln cap="flat" cmpd="sng" w="19050">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“@context” :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a:t>
            </a:r>
            <a:r>
              <a:rPr b="1" i="0" lang="en-US" sz="1400" u="none" cap="none" strike="noStrike">
                <a:solidFill>
                  <a:srgbClr val="38761D"/>
                </a:solidFill>
                <a:latin typeface="Proxima Nova"/>
                <a:ea typeface="Proxima Nova"/>
                <a:cs typeface="Proxima Nova"/>
                <a:sym typeface="Proxima Nova"/>
              </a:rPr>
              <a:t>BikePassageCounter</a:t>
            </a:r>
            <a:r>
              <a:rPr b="0" i="0" lang="en-US" sz="1400" u="none" cap="none" strike="noStrike">
                <a:solidFill>
                  <a:srgbClr val="000000"/>
                </a:solidFill>
                <a:latin typeface="Proxima Nova"/>
                <a:ea typeface="Proxima Nova"/>
                <a:cs typeface="Proxima Nova"/>
                <a:sym typeface="Proxima Nova"/>
              </a:rPr>
              <a:t>” : “</a:t>
            </a:r>
            <a:r>
              <a:rPr b="0" i="0" lang="en-US" sz="1400" u="none" cap="none" strike="noStrike">
                <a:solidFill>
                  <a:srgbClr val="000000"/>
                </a:solidFill>
                <a:highlight>
                  <a:srgbClr val="FFF200"/>
                </a:highlight>
                <a:latin typeface="Proxima Nova"/>
                <a:ea typeface="Proxima Nova"/>
                <a:cs typeface="Proxima Nova"/>
                <a:sym typeface="Proxima Nova"/>
              </a:rPr>
              <a:t>https://data.vlaanderen.be/ns/example#BikeCounter</a:t>
            </a:r>
            <a:r>
              <a:rPr b="0" i="0" lang="en-US" sz="1400" u="none" cap="none" strike="noStrike">
                <a:solidFill>
                  <a:srgbClr val="000000"/>
                </a:solidFill>
                <a:latin typeface="Proxima Nova"/>
                <a:ea typeface="Proxima Nova"/>
                <a:cs typeface="Proxima Nova"/>
                <a:sym typeface="Proxima Nova"/>
              </a:rPr>
              <a:t>”</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a:t>
            </a:r>
            <a:r>
              <a:rPr b="1" i="0" lang="en-US" sz="1400" u="none" cap="none" strike="noStrike">
                <a:solidFill>
                  <a:srgbClr val="38761D"/>
                </a:solidFill>
                <a:latin typeface="Proxima Nova"/>
                <a:ea typeface="Proxima Nova"/>
                <a:cs typeface="Proxima Nova"/>
                <a:sym typeface="Proxima Nova"/>
              </a:rPr>
              <a:t>number</a:t>
            </a:r>
            <a:r>
              <a:rPr b="0" i="0" lang="en-US" sz="1400" u="none" cap="none" strike="noStrike">
                <a:solidFill>
                  <a:srgbClr val="000000"/>
                </a:solidFill>
                <a:latin typeface="Proxima Nova"/>
                <a:ea typeface="Proxima Nova"/>
                <a:cs typeface="Proxima Nova"/>
                <a:sym typeface="Proxima Nova"/>
              </a:rPr>
              <a:t>” : “</a:t>
            </a:r>
            <a:r>
              <a:rPr b="0" i="0" lang="en-US" sz="1400" u="none" cap="none" strike="noStrike">
                <a:solidFill>
                  <a:srgbClr val="000000"/>
                </a:solidFill>
                <a:highlight>
                  <a:srgbClr val="FFF200"/>
                </a:highlight>
                <a:latin typeface="Proxima Nova"/>
                <a:ea typeface="Proxima Nova"/>
                <a:cs typeface="Proxima Nova"/>
                <a:sym typeface="Proxima Nova"/>
              </a:rPr>
              <a:t>https://data.vlaanderen.be/ns/example#totalNumberOfBicycles</a:t>
            </a:r>
            <a:r>
              <a:rPr b="0" i="0" lang="en-US" sz="1400" u="none" cap="none" strike="noStrike">
                <a:solidFill>
                  <a:srgbClr val="000000"/>
                </a:solidFill>
                <a:latin typeface="Proxima Nova"/>
                <a:ea typeface="Proxima Nova"/>
                <a:cs typeface="Proxima Nova"/>
                <a:sym typeface="Proxima Nova"/>
              </a:rPr>
              <a:t>”</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“@id” : “https://example.org/id/Fietsteller-F7”,</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“@type” : “</a:t>
            </a:r>
            <a:r>
              <a:rPr b="1" i="0" lang="en-US" sz="1400" u="none" cap="none" strike="noStrike">
                <a:solidFill>
                  <a:srgbClr val="38761D"/>
                </a:solidFill>
                <a:latin typeface="Proxima Nova"/>
                <a:ea typeface="Proxima Nova"/>
                <a:cs typeface="Proxima Nova"/>
                <a:sym typeface="Proxima Nova"/>
              </a:rPr>
              <a:t>BikePassageCounter</a:t>
            </a:r>
            <a:r>
              <a:rPr b="0" i="0" lang="en-US" sz="1400" u="none" cap="none" strike="noStrike">
                <a:solidFill>
                  <a:srgbClr val="000000"/>
                </a:solidFill>
                <a:latin typeface="Proxima Nova"/>
                <a:ea typeface="Proxima Nova"/>
                <a:cs typeface="Proxima Nova"/>
                <a:sym typeface="Proxima Nova"/>
              </a:rPr>
              <a:t>”,</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   “</a:t>
            </a:r>
            <a:r>
              <a:rPr b="1" i="0" lang="en-US" sz="1400" u="none" cap="none" strike="noStrike">
                <a:solidFill>
                  <a:srgbClr val="38761D"/>
                </a:solidFill>
                <a:latin typeface="Proxima Nova"/>
                <a:ea typeface="Proxima Nova"/>
                <a:cs typeface="Proxima Nova"/>
                <a:sym typeface="Proxima Nova"/>
              </a:rPr>
              <a:t>number</a:t>
            </a:r>
            <a:r>
              <a:rPr b="0" i="0" lang="en-US" sz="1400" u="none" cap="none" strike="noStrike">
                <a:solidFill>
                  <a:srgbClr val="000000"/>
                </a:solidFill>
                <a:latin typeface="Proxima Nova"/>
                <a:ea typeface="Proxima Nova"/>
                <a:cs typeface="Proxima Nova"/>
                <a:sym typeface="Proxima Nova"/>
              </a:rPr>
              <a:t>” : 250</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a:t>
            </a:r>
            <a:endParaRPr b="0" i="0" sz="1400" u="none" cap="none" strike="noStrike">
              <a:solidFill>
                <a:srgbClr val="000000"/>
              </a:solidFill>
              <a:latin typeface="Proxima Nova"/>
              <a:ea typeface="Proxima Nova"/>
              <a:cs typeface="Proxima Nova"/>
              <a:sym typeface="Proxima Nova"/>
            </a:endParaRPr>
          </a:p>
        </p:txBody>
      </p:sp>
      <p:pic>
        <p:nvPicPr>
          <p:cNvPr id="418" name="Google Shape;418;p43"/>
          <p:cNvPicPr preferRelativeResize="0"/>
          <p:nvPr/>
        </p:nvPicPr>
        <p:blipFill rotWithShape="1">
          <a:blip r:embed="rId3">
            <a:alphaModFix/>
          </a:blip>
          <a:srcRect b="0" l="0" r="0" t="0"/>
          <a:stretch/>
        </p:blipFill>
        <p:spPr>
          <a:xfrm>
            <a:off x="609875" y="314850"/>
            <a:ext cx="319350" cy="3193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44"/>
          <p:cNvSpPr txBox="1"/>
          <p:nvPr>
            <p:ph idx="1" type="body"/>
          </p:nvPr>
        </p:nvSpPr>
        <p:spPr>
          <a:xfrm>
            <a:off x="604300" y="1344844"/>
            <a:ext cx="7886700" cy="3263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750"/>
              </a:spcBef>
              <a:spcAft>
                <a:spcPts val="0"/>
              </a:spcAft>
              <a:buSzPts val="1800"/>
              <a:buNone/>
            </a:pPr>
            <a:r>
              <a:rPr lang="en-US"/>
              <a:t>Vocabularies contain a list of terms </a:t>
            </a:r>
            <a:endParaRPr/>
          </a:p>
          <a:p>
            <a:pPr indent="0" lvl="0" marL="0" rtl="0" algn="l">
              <a:lnSpc>
                <a:spcPct val="90000"/>
              </a:lnSpc>
              <a:spcBef>
                <a:spcPts val="750"/>
              </a:spcBef>
              <a:spcAft>
                <a:spcPts val="0"/>
              </a:spcAft>
              <a:buSzPts val="1800"/>
              <a:buNone/>
            </a:pPr>
            <a:r>
              <a:rPr lang="en-US"/>
              <a:t>per domain</a:t>
            </a:r>
            <a:endParaRPr/>
          </a:p>
          <a:p>
            <a:pPr indent="0" lvl="0" marL="0" rtl="0" algn="l">
              <a:lnSpc>
                <a:spcPct val="90000"/>
              </a:lnSpc>
              <a:spcBef>
                <a:spcPts val="750"/>
              </a:spcBef>
              <a:spcAft>
                <a:spcPts val="0"/>
              </a:spcAft>
              <a:buSzPts val="1800"/>
              <a:buNone/>
            </a:pPr>
            <a:r>
              <a:t/>
            </a:r>
            <a:endParaRPr/>
          </a:p>
          <a:p>
            <a:pPr indent="0" lvl="0" marL="0" rtl="0" algn="l">
              <a:lnSpc>
                <a:spcPct val="90000"/>
              </a:lnSpc>
              <a:spcBef>
                <a:spcPts val="750"/>
              </a:spcBef>
              <a:spcAft>
                <a:spcPts val="0"/>
              </a:spcAft>
              <a:buSzPts val="1800"/>
              <a:buNone/>
            </a:pPr>
            <a:r>
              <a:rPr i="1" lang="en-US" sz="1200"/>
              <a:t>→ For example: address, organization, person, ...</a:t>
            </a:r>
            <a:endParaRPr i="1" sz="1200"/>
          </a:p>
          <a:p>
            <a:pPr indent="0" lvl="0" marL="0" rtl="0" algn="l">
              <a:lnSpc>
                <a:spcPct val="90000"/>
              </a:lnSpc>
              <a:spcBef>
                <a:spcPts val="750"/>
              </a:spcBef>
              <a:spcAft>
                <a:spcPts val="0"/>
              </a:spcAft>
              <a:buSzPts val="1800"/>
              <a:buNone/>
            </a:pPr>
            <a:r>
              <a:t/>
            </a:r>
            <a:endParaRPr/>
          </a:p>
          <a:p>
            <a:pPr indent="0" lvl="0" marL="0" rtl="0" algn="l">
              <a:lnSpc>
                <a:spcPct val="90000"/>
              </a:lnSpc>
              <a:spcBef>
                <a:spcPts val="750"/>
              </a:spcBef>
              <a:spcAft>
                <a:spcPts val="0"/>
              </a:spcAft>
              <a:buSzPts val="1800"/>
              <a:buNone/>
            </a:pPr>
            <a:r>
              <a:t/>
            </a:r>
            <a:endParaRPr/>
          </a:p>
        </p:txBody>
      </p:sp>
      <p:pic>
        <p:nvPicPr>
          <p:cNvPr id="424" name="Google Shape;424;p44"/>
          <p:cNvPicPr preferRelativeResize="0"/>
          <p:nvPr/>
        </p:nvPicPr>
        <p:blipFill rotWithShape="1">
          <a:blip r:embed="rId3">
            <a:alphaModFix/>
          </a:blip>
          <a:srcRect b="0" l="0" r="0" t="0"/>
          <a:stretch/>
        </p:blipFill>
        <p:spPr>
          <a:xfrm>
            <a:off x="5598100" y="1247325"/>
            <a:ext cx="2760826" cy="3662751"/>
          </a:xfrm>
          <a:prstGeom prst="rect">
            <a:avLst/>
          </a:prstGeom>
          <a:noFill/>
          <a:ln>
            <a:noFill/>
          </a:ln>
        </p:spPr>
      </p:pic>
      <p:cxnSp>
        <p:nvCxnSpPr>
          <p:cNvPr id="425" name="Google Shape;425;p44"/>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426" name="Google Shape;426;p44"/>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Vocabularies </a:t>
            </a:r>
            <a:r>
              <a:rPr b="0" i="0" lang="en-US" sz="2400" u="none" cap="none" strike="noStrike">
                <a:solidFill>
                  <a:srgbClr val="000000"/>
                </a:solidFill>
                <a:latin typeface="Proxima Nova"/>
                <a:ea typeface="Proxima Nova"/>
                <a:cs typeface="Proxima Nova"/>
                <a:sym typeface="Proxima Nova"/>
              </a:rPr>
              <a:t>&amp; Application Profiles</a:t>
            </a:r>
            <a:endParaRPr b="0" i="0" sz="2400" u="none" cap="none" strike="noStrike">
              <a:solidFill>
                <a:srgbClr val="000000"/>
              </a:solidFill>
              <a:latin typeface="Proxima Nova"/>
              <a:ea typeface="Proxima Nova"/>
              <a:cs typeface="Proxima Nova"/>
              <a:sym typeface="Proxima Nova"/>
            </a:endParaRPr>
          </a:p>
        </p:txBody>
      </p:sp>
      <p:pic>
        <p:nvPicPr>
          <p:cNvPr id="427" name="Google Shape;427;p44"/>
          <p:cNvPicPr preferRelativeResize="0"/>
          <p:nvPr/>
        </p:nvPicPr>
        <p:blipFill rotWithShape="1">
          <a:blip r:embed="rId4">
            <a:alphaModFix/>
          </a:blip>
          <a:srcRect b="0" l="0" r="0" t="0"/>
          <a:stretch/>
        </p:blipFill>
        <p:spPr>
          <a:xfrm>
            <a:off x="609875" y="314850"/>
            <a:ext cx="319350" cy="3193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5"/>
          <p:cNvSpPr txBox="1"/>
          <p:nvPr>
            <p:ph idx="1" type="body"/>
          </p:nvPr>
        </p:nvSpPr>
        <p:spPr>
          <a:xfrm>
            <a:off x="604300" y="1344844"/>
            <a:ext cx="7886700" cy="3263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750"/>
              </a:spcBef>
              <a:spcAft>
                <a:spcPts val="0"/>
              </a:spcAft>
              <a:buSzPts val="1800"/>
              <a:buNone/>
            </a:pPr>
            <a:r>
              <a:rPr lang="en-US"/>
              <a:t>Application profiles determine which</a:t>
            </a:r>
            <a:endParaRPr/>
          </a:p>
          <a:p>
            <a:pPr indent="0" lvl="0" marL="0" rtl="0" algn="l">
              <a:lnSpc>
                <a:spcPct val="90000"/>
              </a:lnSpc>
              <a:spcBef>
                <a:spcPts val="750"/>
              </a:spcBef>
              <a:spcAft>
                <a:spcPts val="0"/>
              </a:spcAft>
              <a:buSzPts val="1800"/>
              <a:buNone/>
            </a:pPr>
            <a:r>
              <a:rPr lang="en-US"/>
              <a:t>data must be exchanged</a:t>
            </a:r>
            <a:endParaRPr/>
          </a:p>
          <a:p>
            <a:pPr indent="0" lvl="0" marL="0" rtl="0" algn="l">
              <a:lnSpc>
                <a:spcPct val="90000"/>
              </a:lnSpc>
              <a:spcBef>
                <a:spcPts val="750"/>
              </a:spcBef>
              <a:spcAft>
                <a:spcPts val="0"/>
              </a:spcAft>
              <a:buSzPts val="1800"/>
              <a:buNone/>
            </a:pPr>
            <a:r>
              <a:t/>
            </a:r>
            <a:endParaRPr i="1" sz="1200"/>
          </a:p>
          <a:p>
            <a:pPr indent="0" lvl="0" marL="0" rtl="0" algn="l">
              <a:lnSpc>
                <a:spcPct val="90000"/>
              </a:lnSpc>
              <a:spcBef>
                <a:spcPts val="750"/>
              </a:spcBef>
              <a:spcAft>
                <a:spcPts val="0"/>
              </a:spcAft>
              <a:buSzPts val="1800"/>
              <a:buNone/>
            </a:pPr>
            <a:r>
              <a:t/>
            </a:r>
            <a:endParaRPr/>
          </a:p>
          <a:p>
            <a:pPr indent="0" lvl="0" marL="0" rtl="0" algn="l">
              <a:lnSpc>
                <a:spcPct val="90000"/>
              </a:lnSpc>
              <a:spcBef>
                <a:spcPts val="750"/>
              </a:spcBef>
              <a:spcAft>
                <a:spcPts val="0"/>
              </a:spcAft>
              <a:buSzPts val="1800"/>
              <a:buNone/>
            </a:pPr>
            <a:r>
              <a:rPr i="1" lang="en-US" sz="1200"/>
              <a:t>→ For example: a street name</a:t>
            </a:r>
            <a:endParaRPr i="1" sz="1200"/>
          </a:p>
        </p:txBody>
      </p:sp>
      <p:pic>
        <p:nvPicPr>
          <p:cNvPr id="433" name="Google Shape;433;p45"/>
          <p:cNvPicPr preferRelativeResize="0"/>
          <p:nvPr/>
        </p:nvPicPr>
        <p:blipFill rotWithShape="1">
          <a:blip r:embed="rId3">
            <a:alphaModFix/>
          </a:blip>
          <a:srcRect b="0" l="0" r="0" t="0"/>
          <a:stretch/>
        </p:blipFill>
        <p:spPr>
          <a:xfrm>
            <a:off x="4762780" y="2027775"/>
            <a:ext cx="3866550" cy="2921626"/>
          </a:xfrm>
          <a:prstGeom prst="rect">
            <a:avLst/>
          </a:prstGeom>
          <a:noFill/>
          <a:ln>
            <a:noFill/>
          </a:ln>
        </p:spPr>
      </p:pic>
      <p:cxnSp>
        <p:nvCxnSpPr>
          <p:cNvPr id="434" name="Google Shape;434;p45"/>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435" name="Google Shape;435;p45"/>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a:t>
            </a:r>
            <a:r>
              <a:rPr b="0" i="0" lang="en-US" sz="2400" u="none" cap="none" strike="noStrike">
                <a:solidFill>
                  <a:srgbClr val="000000"/>
                </a:solidFill>
                <a:latin typeface="Proxima Nova"/>
                <a:ea typeface="Proxima Nova"/>
                <a:cs typeface="Proxima Nova"/>
                <a:sym typeface="Proxima Nova"/>
              </a:rPr>
              <a:t>Vocabularies &amp; </a:t>
            </a:r>
            <a:r>
              <a:rPr b="1" i="0" lang="en-US" sz="2400" u="none" cap="none" strike="noStrike">
                <a:solidFill>
                  <a:srgbClr val="000000"/>
                </a:solidFill>
                <a:latin typeface="Proxima Nova"/>
                <a:ea typeface="Proxima Nova"/>
                <a:cs typeface="Proxima Nova"/>
                <a:sym typeface="Proxima Nova"/>
              </a:rPr>
              <a:t>Application Profiles</a:t>
            </a:r>
            <a:endParaRPr b="1" i="0" sz="2400" u="none" cap="none" strike="noStrike">
              <a:solidFill>
                <a:srgbClr val="000000"/>
              </a:solidFill>
              <a:latin typeface="Proxima Nova"/>
              <a:ea typeface="Proxima Nova"/>
              <a:cs typeface="Proxima Nova"/>
              <a:sym typeface="Proxima Nova"/>
            </a:endParaRPr>
          </a:p>
        </p:txBody>
      </p:sp>
      <p:pic>
        <p:nvPicPr>
          <p:cNvPr id="436" name="Google Shape;436;p45"/>
          <p:cNvPicPr preferRelativeResize="0"/>
          <p:nvPr/>
        </p:nvPicPr>
        <p:blipFill rotWithShape="1">
          <a:blip r:embed="rId4">
            <a:alphaModFix/>
          </a:blip>
          <a:srcRect b="0" l="0" r="0" t="0"/>
          <a:stretch/>
        </p:blipFill>
        <p:spPr>
          <a:xfrm>
            <a:off x="609875" y="314850"/>
            <a:ext cx="319350" cy="3193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46"/>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750"/>
              </a:spcBef>
              <a:spcAft>
                <a:spcPts val="0"/>
              </a:spcAft>
              <a:buSzPts val="1800"/>
              <a:buNone/>
            </a:pPr>
            <a:r>
              <a:rPr lang="en-US"/>
              <a:t>Is my data in line with these standards? (compliance)</a:t>
            </a:r>
            <a:endParaRPr/>
          </a:p>
          <a:p>
            <a:pPr indent="0" lvl="0" marL="0" rtl="0" algn="l">
              <a:lnSpc>
                <a:spcPct val="90000"/>
              </a:lnSpc>
              <a:spcBef>
                <a:spcPts val="750"/>
              </a:spcBef>
              <a:spcAft>
                <a:spcPts val="0"/>
              </a:spcAft>
              <a:buSzPts val="1800"/>
              <a:buNone/>
            </a:pPr>
            <a:r>
              <a:t/>
            </a:r>
            <a:endParaRPr/>
          </a:p>
          <a:p>
            <a:pPr indent="0" lvl="0" marL="0" rtl="0" algn="l">
              <a:lnSpc>
                <a:spcPct val="90000"/>
              </a:lnSpc>
              <a:spcBef>
                <a:spcPts val="750"/>
              </a:spcBef>
              <a:spcAft>
                <a:spcPts val="0"/>
              </a:spcAft>
              <a:buSzPts val="1800"/>
              <a:buNone/>
            </a:pPr>
            <a:r>
              <a:rPr lang="en-US"/>
              <a:t>→ Technical contracts as SHACL* ensure this.</a:t>
            </a:r>
            <a:endParaRPr/>
          </a:p>
          <a:p>
            <a:pPr indent="-317500" lvl="0" marL="457200" rtl="0" algn="l">
              <a:lnSpc>
                <a:spcPct val="90000"/>
              </a:lnSpc>
              <a:spcBef>
                <a:spcPts val="750"/>
              </a:spcBef>
              <a:spcAft>
                <a:spcPts val="0"/>
              </a:spcAft>
              <a:buSzPts val="1400"/>
              <a:buChar char="-"/>
            </a:pPr>
            <a:r>
              <a:rPr lang="en-US" sz="1800"/>
              <a:t>A document with a set of conditions</a:t>
            </a:r>
            <a:endParaRPr sz="1800"/>
          </a:p>
          <a:p>
            <a:pPr indent="0" lvl="0" marL="0" rtl="0" algn="l">
              <a:lnSpc>
                <a:spcPct val="90000"/>
              </a:lnSpc>
              <a:spcBef>
                <a:spcPts val="750"/>
              </a:spcBef>
              <a:spcAft>
                <a:spcPts val="0"/>
              </a:spcAft>
              <a:buSzPts val="1800"/>
              <a:buNone/>
            </a:pPr>
            <a:r>
              <a:t/>
            </a:r>
            <a:endParaRPr/>
          </a:p>
          <a:p>
            <a:pPr indent="0" lvl="0" marL="0" rtl="0" algn="l">
              <a:lnSpc>
                <a:spcPct val="90000"/>
              </a:lnSpc>
              <a:spcBef>
                <a:spcPts val="750"/>
              </a:spcBef>
              <a:spcAft>
                <a:spcPts val="0"/>
              </a:spcAft>
              <a:buSzPts val="1800"/>
              <a:buNone/>
            </a:pPr>
            <a:r>
              <a:t/>
            </a:r>
            <a:endParaRPr/>
          </a:p>
          <a:p>
            <a:pPr indent="0" lvl="0" marL="0" rtl="0" algn="l">
              <a:lnSpc>
                <a:spcPct val="90000"/>
              </a:lnSpc>
              <a:spcBef>
                <a:spcPts val="750"/>
              </a:spcBef>
              <a:spcAft>
                <a:spcPts val="0"/>
              </a:spcAft>
              <a:buSzPts val="1800"/>
              <a:buNone/>
            </a:pPr>
            <a:r>
              <a:t/>
            </a:r>
            <a:endParaRPr/>
          </a:p>
          <a:p>
            <a:pPr indent="0" lvl="0" marL="0" rtl="0" algn="l">
              <a:lnSpc>
                <a:spcPct val="90000"/>
              </a:lnSpc>
              <a:spcBef>
                <a:spcPts val="750"/>
              </a:spcBef>
              <a:spcAft>
                <a:spcPts val="0"/>
              </a:spcAft>
              <a:buSzPts val="1800"/>
              <a:buNone/>
            </a:pPr>
            <a:r>
              <a:t/>
            </a:r>
            <a:endParaRPr/>
          </a:p>
          <a:p>
            <a:pPr indent="0" lvl="0" marL="0" rtl="0" algn="l">
              <a:lnSpc>
                <a:spcPct val="90000"/>
              </a:lnSpc>
              <a:spcBef>
                <a:spcPts val="750"/>
              </a:spcBef>
              <a:spcAft>
                <a:spcPts val="0"/>
              </a:spcAft>
              <a:buSzPts val="1800"/>
              <a:buNone/>
            </a:pPr>
            <a:r>
              <a:rPr b="1" i="1" lang="en-US" sz="1200"/>
              <a:t>SHACL = Sha</a:t>
            </a:r>
            <a:r>
              <a:rPr i="1" lang="en-US" sz="1200"/>
              <a:t>pes </a:t>
            </a:r>
            <a:r>
              <a:rPr b="1" i="1" lang="en-US" sz="1200"/>
              <a:t>C</a:t>
            </a:r>
            <a:r>
              <a:rPr i="1" lang="en-US" sz="1200"/>
              <a:t>onstraints </a:t>
            </a:r>
            <a:r>
              <a:rPr b="1" i="1" lang="en-US" sz="1200"/>
              <a:t>L</a:t>
            </a:r>
            <a:r>
              <a:rPr i="1" lang="en-US" sz="1200"/>
              <a:t>anguage</a:t>
            </a:r>
            <a:endParaRPr i="1" sz="1200"/>
          </a:p>
          <a:p>
            <a:pPr indent="0" lvl="0" marL="0" rtl="0" algn="l">
              <a:lnSpc>
                <a:spcPct val="90000"/>
              </a:lnSpc>
              <a:spcBef>
                <a:spcPts val="750"/>
              </a:spcBef>
              <a:spcAft>
                <a:spcPts val="0"/>
              </a:spcAft>
              <a:buSzPts val="1800"/>
              <a:buNone/>
            </a:pPr>
            <a:r>
              <a:t/>
            </a:r>
            <a:endParaRPr/>
          </a:p>
        </p:txBody>
      </p:sp>
      <p:pic>
        <p:nvPicPr>
          <p:cNvPr id="442" name="Google Shape;442;p46"/>
          <p:cNvPicPr preferRelativeResize="0"/>
          <p:nvPr/>
        </p:nvPicPr>
        <p:blipFill rotWithShape="1">
          <a:blip r:embed="rId3">
            <a:alphaModFix/>
          </a:blip>
          <a:srcRect b="0" l="0" r="0" t="0"/>
          <a:stretch/>
        </p:blipFill>
        <p:spPr>
          <a:xfrm>
            <a:off x="5523400" y="2814325"/>
            <a:ext cx="3092300" cy="1749550"/>
          </a:xfrm>
          <a:prstGeom prst="rect">
            <a:avLst/>
          </a:prstGeom>
          <a:noFill/>
          <a:ln>
            <a:noFill/>
          </a:ln>
        </p:spPr>
      </p:pic>
      <p:cxnSp>
        <p:nvCxnSpPr>
          <p:cNvPr id="443" name="Google Shape;443;p46"/>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444" name="Google Shape;444;p46"/>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I have an API that publishes semantic data </a:t>
            </a:r>
            <a:endParaRPr b="1" i="0" sz="2400" u="none" cap="none" strike="noStrike">
              <a:solidFill>
                <a:srgbClr val="000000"/>
              </a:solidFill>
              <a:latin typeface="Proxima Nova"/>
              <a:ea typeface="Proxima Nova"/>
              <a:cs typeface="Proxima Nova"/>
              <a:sym typeface="Proxima Nova"/>
            </a:endParaRPr>
          </a:p>
        </p:txBody>
      </p:sp>
      <p:pic>
        <p:nvPicPr>
          <p:cNvPr id="445" name="Google Shape;445;p46"/>
          <p:cNvPicPr preferRelativeResize="0"/>
          <p:nvPr/>
        </p:nvPicPr>
        <p:blipFill rotWithShape="1">
          <a:blip r:embed="rId4">
            <a:alphaModFix/>
          </a:blip>
          <a:srcRect b="0" l="0" r="0" t="0"/>
          <a:stretch/>
        </p:blipFill>
        <p:spPr>
          <a:xfrm>
            <a:off x="609875" y="324400"/>
            <a:ext cx="319350" cy="319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116" name="Shape 116"/>
        <p:cNvGrpSpPr/>
        <p:nvPr/>
      </p:nvGrpSpPr>
      <p:grpSpPr>
        <a:xfrm>
          <a:off x="0" y="0"/>
          <a:ext cx="0" cy="0"/>
          <a:chOff x="0" y="0"/>
          <a:chExt cx="0" cy="0"/>
        </a:xfrm>
      </p:grpSpPr>
      <p:sp>
        <p:nvSpPr>
          <p:cNvPr id="117" name="Google Shape;117;p20"/>
          <p:cNvSpPr/>
          <p:nvPr/>
        </p:nvSpPr>
        <p:spPr>
          <a:xfrm>
            <a:off x="4572000" y="0"/>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0"/>
          <p:cNvSpPr txBox="1"/>
          <p:nvPr/>
        </p:nvSpPr>
        <p:spPr>
          <a:xfrm>
            <a:off x="-18858" y="2443"/>
            <a:ext cx="4283700" cy="837000"/>
          </a:xfrm>
          <a:prstGeom prst="rect">
            <a:avLst/>
          </a:prstGeom>
          <a:noFill/>
          <a:ln>
            <a:noFill/>
          </a:ln>
        </p:spPr>
        <p:txBody>
          <a:bodyPr anchorCtr="0" anchor="t" bIns="91425" lIns="91425" spcFirstLastPara="1" rIns="91425" wrap="square" tIns="91425">
            <a:noAutofit/>
          </a:bodyPr>
          <a:lstStyle/>
          <a:p>
            <a:pPr indent="0" lvl="0" marL="0" marR="0" rtl="0" algn="ctr">
              <a:lnSpc>
                <a:spcPct val="102702"/>
              </a:lnSpc>
              <a:spcBef>
                <a:spcPts val="0"/>
              </a:spcBef>
              <a:spcAft>
                <a:spcPts val="0"/>
              </a:spcAft>
              <a:buClr>
                <a:schemeClr val="dk1"/>
              </a:buClr>
              <a:buSzPts val="3700"/>
              <a:buFont typeface="Proxima Nova"/>
              <a:buNone/>
            </a:pPr>
            <a:r>
              <a:rPr i="0" lang="en-US" sz="8200" u="none" cap="none" strike="noStrike">
                <a:solidFill>
                  <a:schemeClr val="dk1"/>
                </a:solidFill>
                <a:latin typeface="Proxima Nova"/>
                <a:ea typeface="Proxima Nova"/>
                <a:cs typeface="Proxima Nova"/>
                <a:sym typeface="Proxima Nova"/>
              </a:rPr>
              <a:t>Today</a:t>
            </a:r>
            <a:endParaRPr i="0" sz="8200" u="none" cap="none" strike="noStrike">
              <a:solidFill>
                <a:schemeClr val="dk1"/>
              </a:solidFill>
              <a:latin typeface="Proxima Nova"/>
              <a:ea typeface="Proxima Nova"/>
              <a:cs typeface="Proxima Nova"/>
              <a:sym typeface="Proxima Nova"/>
            </a:endParaRPr>
          </a:p>
        </p:txBody>
      </p:sp>
      <p:sp>
        <p:nvSpPr>
          <p:cNvPr id="119" name="Google Shape;119;p20"/>
          <p:cNvSpPr txBox="1"/>
          <p:nvPr/>
        </p:nvSpPr>
        <p:spPr>
          <a:xfrm>
            <a:off x="745251" y="1608723"/>
            <a:ext cx="2755500" cy="144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373636"/>
                </a:solidFill>
                <a:latin typeface="Proxima Nova"/>
                <a:ea typeface="Proxima Nova"/>
                <a:cs typeface="Proxima Nova"/>
                <a:sym typeface="Proxima Nova"/>
              </a:rPr>
              <a:t>13:05 - 13:50</a:t>
            </a:r>
            <a:r>
              <a:rPr i="0" lang="en-US" sz="1200" u="none" cap="none" strike="noStrike">
                <a:solidFill>
                  <a:srgbClr val="373636"/>
                </a:solidFill>
                <a:latin typeface="Proxima Nova"/>
                <a:ea typeface="Proxima Nova"/>
                <a:cs typeface="Proxima Nova"/>
                <a:sym typeface="Proxima Nova"/>
              </a:rPr>
              <a:t> - </a:t>
            </a:r>
            <a:r>
              <a:rPr i="1" lang="en-US" sz="1200" u="none" cap="none" strike="noStrike">
                <a:solidFill>
                  <a:srgbClr val="373636"/>
                </a:solidFill>
                <a:highlight>
                  <a:srgbClr val="FFFF00"/>
                </a:highlight>
                <a:latin typeface="Proxima Nova"/>
                <a:ea typeface="Proxima Nova"/>
                <a:cs typeface="Proxima Nova"/>
                <a:sym typeface="Proxima Nova"/>
              </a:rPr>
              <a:t>plenary</a:t>
            </a:r>
            <a:r>
              <a:rPr i="0" lang="en-US" sz="1200" u="none" cap="none" strike="noStrike">
                <a:solidFill>
                  <a:srgbClr val="373636"/>
                </a:solidFill>
                <a:highlight>
                  <a:srgbClr val="FFFF00"/>
                </a:highlight>
                <a:latin typeface="Proxima Nova"/>
                <a:ea typeface="Proxima Nova"/>
                <a:cs typeface="Proxima Nova"/>
                <a:sym typeface="Proxima Nova"/>
              </a:rPr>
              <a:t>​</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rPr i="0" lang="en-US" sz="1200" u="none" cap="none" strike="noStrike">
                <a:solidFill>
                  <a:srgbClr val="373636"/>
                </a:solidFill>
                <a:latin typeface="Proxima Nova"/>
                <a:ea typeface="Proxima Nova"/>
                <a:cs typeface="Proxima Nova"/>
                <a:sym typeface="Proxima Nova"/>
              </a:rPr>
              <a:t>Introduction </a:t>
            </a:r>
            <a:r>
              <a:rPr lang="en-US" sz="1200">
                <a:solidFill>
                  <a:srgbClr val="373636"/>
                </a:solidFill>
                <a:latin typeface="Proxima Nova"/>
                <a:ea typeface="Proxima Nova"/>
                <a:cs typeface="Proxima Nova"/>
                <a:sym typeface="Proxima Nova"/>
              </a:rPr>
              <a:t>ICEG</a:t>
            </a:r>
            <a:r>
              <a:rPr i="0" lang="en-US" sz="1200" u="none" cap="none" strike="noStrike">
                <a:solidFill>
                  <a:srgbClr val="373636"/>
                </a:solidFill>
                <a:latin typeface="Proxima Nova"/>
                <a:ea typeface="Proxima Nova"/>
                <a:cs typeface="Proxima Nova"/>
                <a:sym typeface="Proxima Nova"/>
              </a:rPr>
              <a:t> 10’​</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rPr lang="en-US" sz="1200">
                <a:solidFill>
                  <a:srgbClr val="373636"/>
                </a:solidFill>
                <a:latin typeface="Proxima Nova"/>
                <a:ea typeface="Proxima Nova"/>
                <a:cs typeface="Proxima Nova"/>
                <a:sym typeface="Proxima Nova"/>
              </a:rPr>
              <a:t>About linked data </a:t>
            </a:r>
            <a:r>
              <a:rPr i="0" lang="en-US" sz="1200" u="none" cap="none" strike="noStrike">
                <a:solidFill>
                  <a:srgbClr val="373636"/>
                </a:solidFill>
                <a:latin typeface="Proxima Nova"/>
                <a:ea typeface="Proxima Nova"/>
                <a:cs typeface="Proxima Nova"/>
                <a:sym typeface="Proxima Nova"/>
              </a:rPr>
              <a:t>40'</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200">
              <a:solidFill>
                <a:srgbClr val="373636"/>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200">
              <a:solidFill>
                <a:srgbClr val="373636"/>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b="0" i="0" sz="1400" u="none" cap="none" strike="noStrike">
              <a:solidFill>
                <a:srgbClr val="373636"/>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b="0" i="0" sz="1400" u="none" cap="none" strike="noStrike">
              <a:solidFill>
                <a:srgbClr val="373636"/>
              </a:solidFill>
              <a:latin typeface="Proxima Nova"/>
              <a:ea typeface="Proxima Nova"/>
              <a:cs typeface="Proxima Nova"/>
              <a:sym typeface="Proxima Nova"/>
            </a:endParaRPr>
          </a:p>
        </p:txBody>
      </p:sp>
      <p:pic>
        <p:nvPicPr>
          <p:cNvPr id="120" name="Google Shape;120;p20"/>
          <p:cNvPicPr preferRelativeResize="0"/>
          <p:nvPr/>
        </p:nvPicPr>
        <p:blipFill rotWithShape="1">
          <a:blip r:embed="rId3">
            <a:alphaModFix/>
          </a:blip>
          <a:srcRect b="0" l="44453" r="0" t="0"/>
          <a:stretch/>
        </p:blipFill>
        <p:spPr>
          <a:xfrm>
            <a:off x="4572000" y="783825"/>
            <a:ext cx="4572001" cy="35758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cxnSp>
        <p:nvCxnSpPr>
          <p:cNvPr id="450" name="Google Shape;450;p47"/>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451" name="Google Shape;451;p47"/>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Tooling: SHACL-validator</a:t>
            </a:r>
            <a:endParaRPr b="1" i="0" sz="2400" u="none" cap="none" strike="noStrike">
              <a:solidFill>
                <a:srgbClr val="000000"/>
              </a:solidFill>
              <a:latin typeface="Proxima Nova"/>
              <a:ea typeface="Proxima Nova"/>
              <a:cs typeface="Proxima Nova"/>
              <a:sym typeface="Proxima Nova"/>
            </a:endParaRPr>
          </a:p>
        </p:txBody>
      </p:sp>
      <p:sp>
        <p:nvSpPr>
          <p:cNvPr id="452" name="Google Shape;452;p47"/>
          <p:cNvSpPr txBox="1"/>
          <p:nvPr>
            <p:ph idx="4294967295" type="body"/>
          </p:nvPr>
        </p:nvSpPr>
        <p:spPr>
          <a:xfrm>
            <a:off x="460800" y="1114500"/>
            <a:ext cx="4346700" cy="322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980"/>
              <a:buNone/>
            </a:pPr>
            <a:r>
              <a:rPr b="1" lang="en-US" sz="1800">
                <a:solidFill>
                  <a:srgbClr val="000000"/>
                </a:solidFill>
              </a:rPr>
              <a:t>Europe provides tools to do this automatically: </a:t>
            </a:r>
            <a:r>
              <a:rPr b="1" lang="en-US" sz="1800" u="sng">
                <a:solidFill>
                  <a:schemeClr val="hlink"/>
                </a:solidFill>
                <a:hlinkClick r:id="rId3"/>
              </a:rPr>
              <a:t>RDF validator</a:t>
            </a:r>
            <a:endParaRPr b="1"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en-US" sz="1800">
                <a:solidFill>
                  <a:srgbClr val="000000"/>
                </a:solidFill>
              </a:rPr>
              <a:t>Frontend</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b="1" lang="en-US" sz="1800">
                <a:solidFill>
                  <a:srgbClr val="000000"/>
                </a:solidFill>
              </a:rPr>
              <a:t>REST API</a:t>
            </a:r>
            <a:endParaRPr b="1"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en-US" sz="1800">
                <a:solidFill>
                  <a:srgbClr val="000000"/>
                </a:solidFill>
              </a:rPr>
              <a:t>SOAP API</a:t>
            </a:r>
            <a:endParaRPr sz="1800">
              <a:solidFill>
                <a:srgbClr val="000000"/>
              </a:solidFill>
            </a:endParaRPr>
          </a:p>
          <a:p>
            <a:pPr indent="0" lvl="0" marL="0" rtl="0" algn="l">
              <a:lnSpc>
                <a:spcPct val="90000"/>
              </a:lnSpc>
              <a:spcBef>
                <a:spcPts val="300"/>
              </a:spcBef>
              <a:spcAft>
                <a:spcPts val="0"/>
              </a:spcAft>
              <a:buSzPts val="1980"/>
              <a:buNone/>
            </a:pPr>
            <a:r>
              <a:t/>
            </a:r>
            <a:endParaRPr b="1" sz="800">
              <a:solidFill>
                <a:srgbClr val="000000"/>
              </a:solidFill>
            </a:endParaRPr>
          </a:p>
          <a:p>
            <a:pPr indent="0" lvl="0" marL="0" rtl="0" algn="l">
              <a:lnSpc>
                <a:spcPct val="90000"/>
              </a:lnSpc>
              <a:spcBef>
                <a:spcPts val="300"/>
              </a:spcBef>
              <a:spcAft>
                <a:spcPts val="0"/>
              </a:spcAft>
              <a:buSzPts val="1980"/>
              <a:buNone/>
            </a:pPr>
            <a:r>
              <a:t/>
            </a:r>
            <a:endParaRPr b="1" sz="800">
              <a:solidFill>
                <a:srgbClr val="000000"/>
              </a:solidFill>
            </a:endParaRPr>
          </a:p>
          <a:p>
            <a:pPr indent="0" lvl="0" marL="0" rtl="0" algn="l">
              <a:lnSpc>
                <a:spcPct val="90000"/>
              </a:lnSpc>
              <a:spcBef>
                <a:spcPts val="300"/>
              </a:spcBef>
              <a:spcAft>
                <a:spcPts val="0"/>
              </a:spcAft>
              <a:buSzPts val="1980"/>
              <a:buNone/>
            </a:pPr>
            <a:r>
              <a:t/>
            </a:r>
            <a:endParaRPr b="1" sz="800">
              <a:solidFill>
                <a:srgbClr val="000000"/>
              </a:solidFill>
            </a:endParaRPr>
          </a:p>
          <a:p>
            <a:pPr indent="0" lvl="0" marL="0" rtl="0" algn="l">
              <a:lnSpc>
                <a:spcPct val="90000"/>
              </a:lnSpc>
              <a:spcBef>
                <a:spcPts val="300"/>
              </a:spcBef>
              <a:spcAft>
                <a:spcPts val="0"/>
              </a:spcAft>
              <a:buSzPts val="1980"/>
              <a:buNone/>
            </a:pPr>
            <a:r>
              <a:rPr lang="en-US"/>
              <a:t>Flanders built its own frontend on top of the EU backend</a:t>
            </a:r>
            <a:endParaRPr/>
          </a:p>
          <a:p>
            <a:pPr indent="0" lvl="0" marL="457200" rtl="0" algn="l">
              <a:lnSpc>
                <a:spcPct val="90000"/>
              </a:lnSpc>
              <a:spcBef>
                <a:spcPts val="300"/>
              </a:spcBef>
              <a:spcAft>
                <a:spcPts val="0"/>
              </a:spcAft>
              <a:buSzPts val="1980"/>
              <a:buNone/>
            </a:pPr>
            <a:r>
              <a:t/>
            </a:r>
            <a:endParaRPr sz="1800">
              <a:solidFill>
                <a:srgbClr val="000000"/>
              </a:solidFill>
            </a:endParaRPr>
          </a:p>
        </p:txBody>
      </p:sp>
      <p:pic>
        <p:nvPicPr>
          <p:cNvPr id="453" name="Google Shape;453;p47"/>
          <p:cNvPicPr preferRelativeResize="0"/>
          <p:nvPr/>
        </p:nvPicPr>
        <p:blipFill rotWithShape="1">
          <a:blip r:embed="rId4">
            <a:alphaModFix/>
          </a:blip>
          <a:srcRect b="0" l="0" r="0" t="4406"/>
          <a:stretch/>
        </p:blipFill>
        <p:spPr>
          <a:xfrm>
            <a:off x="4854250" y="353200"/>
            <a:ext cx="4215049" cy="4154600"/>
          </a:xfrm>
          <a:prstGeom prst="rect">
            <a:avLst/>
          </a:prstGeom>
          <a:noFill/>
          <a:ln>
            <a:noFill/>
          </a:ln>
        </p:spPr>
      </p:pic>
      <p:pic>
        <p:nvPicPr>
          <p:cNvPr id="454" name="Google Shape;454;p47"/>
          <p:cNvPicPr preferRelativeResize="0"/>
          <p:nvPr/>
        </p:nvPicPr>
        <p:blipFill rotWithShape="1">
          <a:blip r:embed="rId5">
            <a:alphaModFix/>
          </a:blip>
          <a:srcRect b="0" l="0" r="0" t="0"/>
          <a:stretch/>
        </p:blipFill>
        <p:spPr>
          <a:xfrm>
            <a:off x="609875" y="272775"/>
            <a:ext cx="337825" cy="3378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58" name="Shape 458"/>
        <p:cNvGrpSpPr/>
        <p:nvPr/>
      </p:nvGrpSpPr>
      <p:grpSpPr>
        <a:xfrm>
          <a:off x="0" y="0"/>
          <a:ext cx="0" cy="0"/>
          <a:chOff x="0" y="0"/>
          <a:chExt cx="0" cy="0"/>
        </a:xfrm>
      </p:grpSpPr>
      <p:sp>
        <p:nvSpPr>
          <p:cNvPr id="459" name="Google Shape;459;p48"/>
          <p:cNvSpPr txBox="1"/>
          <p:nvPr>
            <p:ph idx="4294967295" type="body"/>
          </p:nvPr>
        </p:nvSpPr>
        <p:spPr>
          <a:xfrm>
            <a:off x="457800" y="2571450"/>
            <a:ext cx="7342800" cy="2571900"/>
          </a:xfrm>
          <a:prstGeom prst="rect">
            <a:avLst/>
          </a:prstGeom>
          <a:noFill/>
          <a:ln>
            <a:noFill/>
          </a:ln>
        </p:spPr>
        <p:txBody>
          <a:bodyPr anchorCtr="0" anchor="t" bIns="91425" lIns="91425" spcFirstLastPara="1" rIns="91425" wrap="square" tIns="91425">
            <a:noAutofit/>
          </a:bodyPr>
          <a:lstStyle/>
          <a:p>
            <a:pPr indent="0" lvl="0" marL="457200" marR="0" rtl="0" algn="l">
              <a:lnSpc>
                <a:spcPct val="150000"/>
              </a:lnSpc>
              <a:spcBef>
                <a:spcPts val="300"/>
              </a:spcBef>
              <a:spcAft>
                <a:spcPts val="0"/>
              </a:spcAft>
              <a:buSzPts val="1980"/>
              <a:buNone/>
            </a:pPr>
            <a:r>
              <a:t/>
            </a:r>
            <a:endParaRPr/>
          </a:p>
          <a:p>
            <a:pPr indent="0" lvl="0" marL="457200" marR="0" rtl="0" algn="l">
              <a:lnSpc>
                <a:spcPct val="150000"/>
              </a:lnSpc>
              <a:spcBef>
                <a:spcPts val="300"/>
              </a:spcBef>
              <a:spcAft>
                <a:spcPts val="0"/>
              </a:spcAft>
              <a:buSzPts val="1980"/>
              <a:buNone/>
            </a:pPr>
            <a:r>
              <a:t/>
            </a:r>
            <a:endParaRPr/>
          </a:p>
          <a:p>
            <a:pPr indent="0" lvl="0" marL="0" marR="0" rtl="0" algn="l">
              <a:lnSpc>
                <a:spcPct val="115000"/>
              </a:lnSpc>
              <a:spcBef>
                <a:spcPts val="300"/>
              </a:spcBef>
              <a:spcAft>
                <a:spcPts val="0"/>
              </a:spcAft>
              <a:buSzPts val="1980"/>
              <a:buNone/>
            </a:pPr>
            <a:r>
              <a:t/>
            </a:r>
            <a:endParaRPr/>
          </a:p>
        </p:txBody>
      </p:sp>
      <p:sp>
        <p:nvSpPr>
          <p:cNvPr id="460" name="Google Shape;460;p48"/>
          <p:cNvSpPr txBox="1"/>
          <p:nvPr>
            <p:ph idx="4294967295" type="title"/>
          </p:nvPr>
        </p:nvSpPr>
        <p:spPr>
          <a:xfrm>
            <a:off x="457800" y="0"/>
            <a:ext cx="8686200" cy="2571900"/>
          </a:xfrm>
          <a:prstGeom prst="rect">
            <a:avLst/>
          </a:prstGeom>
          <a:noFill/>
          <a:ln>
            <a:noFill/>
          </a:ln>
        </p:spPr>
        <p:txBody>
          <a:bodyPr anchorCtr="0" anchor="ctr" bIns="91425" lIns="91425" spcFirstLastPara="1" rIns="91425" wrap="square" tIns="91425">
            <a:noAutofit/>
          </a:bodyPr>
          <a:lstStyle/>
          <a:p>
            <a:pPr indent="0" lvl="0" marL="0" rtl="0" algn="ctr">
              <a:lnSpc>
                <a:spcPct val="102702"/>
              </a:lnSpc>
              <a:spcBef>
                <a:spcPts val="0"/>
              </a:spcBef>
              <a:spcAft>
                <a:spcPts val="0"/>
              </a:spcAft>
              <a:buSzPts val="3700"/>
              <a:buNone/>
            </a:pPr>
            <a:r>
              <a:t/>
            </a:r>
            <a:endParaRPr b="1">
              <a:highlight>
                <a:schemeClr val="accent1"/>
              </a:highlight>
            </a:endParaRPr>
          </a:p>
          <a:p>
            <a:pPr indent="0" lvl="0" marL="0" rtl="0" algn="ctr">
              <a:lnSpc>
                <a:spcPct val="102702"/>
              </a:lnSpc>
              <a:spcBef>
                <a:spcPts val="0"/>
              </a:spcBef>
              <a:spcAft>
                <a:spcPts val="0"/>
              </a:spcAft>
              <a:buSzPts val="3700"/>
              <a:buNone/>
            </a:pPr>
            <a:r>
              <a:t/>
            </a:r>
            <a:endParaRPr b="1">
              <a:highlight>
                <a:schemeClr val="accent1"/>
              </a:highlight>
            </a:endParaRPr>
          </a:p>
          <a:p>
            <a:pPr indent="0" lvl="0" marL="0" rtl="0" algn="ctr">
              <a:lnSpc>
                <a:spcPct val="102702"/>
              </a:lnSpc>
              <a:spcBef>
                <a:spcPts val="0"/>
              </a:spcBef>
              <a:spcAft>
                <a:spcPts val="0"/>
              </a:spcAft>
              <a:buSzPts val="3700"/>
              <a:buNone/>
            </a:pPr>
            <a:r>
              <a:rPr b="1" lang="en-US"/>
              <a:t>Instruction for </a:t>
            </a:r>
            <a:r>
              <a:rPr b="1" lang="en-US"/>
              <a:t>exercise</a:t>
            </a:r>
            <a:r>
              <a:rPr b="1" lang="en-US"/>
              <a:t>:</a:t>
            </a:r>
            <a:endParaRPr b="1"/>
          </a:p>
          <a:p>
            <a:pPr indent="0" lvl="0" marL="0" rtl="0" algn="ctr">
              <a:lnSpc>
                <a:spcPct val="102702"/>
              </a:lnSpc>
              <a:spcBef>
                <a:spcPts val="0"/>
              </a:spcBef>
              <a:spcAft>
                <a:spcPts val="0"/>
              </a:spcAft>
              <a:buSzPts val="3700"/>
              <a:buNone/>
            </a:pPr>
            <a:r>
              <a:rPr b="1" lang="en-US">
                <a:highlight>
                  <a:schemeClr val="accent1"/>
                </a:highlight>
              </a:rPr>
              <a:t>Case “Data modelling of persons and organisations” </a:t>
            </a:r>
            <a:endParaRPr b="1">
              <a:highlight>
                <a:schemeClr val="accent1"/>
              </a:highlight>
            </a:endParaRPr>
          </a:p>
        </p:txBody>
      </p:sp>
      <p:pic>
        <p:nvPicPr>
          <p:cNvPr id="461" name="Google Shape;461;p48"/>
          <p:cNvPicPr preferRelativeResize="0"/>
          <p:nvPr/>
        </p:nvPicPr>
        <p:blipFill>
          <a:blip r:embed="rId3">
            <a:alphaModFix/>
          </a:blip>
          <a:stretch>
            <a:fillRect/>
          </a:stretch>
        </p:blipFill>
        <p:spPr>
          <a:xfrm>
            <a:off x="951925" y="2833963"/>
            <a:ext cx="2046875" cy="2046875"/>
          </a:xfrm>
          <a:prstGeom prst="rect">
            <a:avLst/>
          </a:prstGeom>
          <a:noFill/>
          <a:ln>
            <a:noFill/>
          </a:ln>
        </p:spPr>
      </p:pic>
      <p:pic>
        <p:nvPicPr>
          <p:cNvPr id="462" name="Google Shape;462;p48"/>
          <p:cNvPicPr preferRelativeResize="0"/>
          <p:nvPr/>
        </p:nvPicPr>
        <p:blipFill>
          <a:blip r:embed="rId4">
            <a:alphaModFix/>
          </a:blip>
          <a:stretch>
            <a:fillRect/>
          </a:stretch>
        </p:blipFill>
        <p:spPr>
          <a:xfrm>
            <a:off x="6567975" y="3007400"/>
            <a:ext cx="1700000" cy="1700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49"/>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Exercise</a:t>
            </a:r>
            <a:endParaRPr b="1" i="0" sz="2400" u="none" cap="none" strike="noStrike">
              <a:solidFill>
                <a:srgbClr val="000000"/>
              </a:solidFill>
              <a:latin typeface="Proxima Nova"/>
              <a:ea typeface="Proxima Nova"/>
              <a:cs typeface="Proxima Nova"/>
              <a:sym typeface="Proxima Nova"/>
            </a:endParaRPr>
          </a:p>
        </p:txBody>
      </p:sp>
      <p:cxnSp>
        <p:nvCxnSpPr>
          <p:cNvPr id="468" name="Google Shape;468;p49"/>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469" name="Google Shape;469;p49"/>
          <p:cNvSpPr txBox="1"/>
          <p:nvPr>
            <p:ph idx="4294967295" type="body"/>
          </p:nvPr>
        </p:nvSpPr>
        <p:spPr>
          <a:xfrm>
            <a:off x="540000" y="1436400"/>
            <a:ext cx="8064000" cy="2754000"/>
          </a:xfrm>
          <a:prstGeom prst="rect">
            <a:avLst/>
          </a:prstGeom>
          <a:noFill/>
          <a:ln>
            <a:noFill/>
          </a:ln>
        </p:spPr>
        <p:txBody>
          <a:bodyPr anchorCtr="0" anchor="t" bIns="91425" lIns="91425" spcFirstLastPara="1" rIns="91425" wrap="square" tIns="91425">
            <a:noAutofit/>
          </a:bodyPr>
          <a:lstStyle/>
          <a:p>
            <a:pPr indent="-354330" lvl="0" marL="457200" rtl="0" algn="l">
              <a:lnSpc>
                <a:spcPct val="115000"/>
              </a:lnSpc>
              <a:spcBef>
                <a:spcPts val="0"/>
              </a:spcBef>
              <a:spcAft>
                <a:spcPts val="0"/>
              </a:spcAft>
              <a:buSzPts val="1980"/>
              <a:buChar char="-"/>
            </a:pPr>
            <a:r>
              <a:rPr lang="en-US"/>
              <a:t>In groups (NL, FR, ENG) we will go through the exercise of making our own implementation model. </a:t>
            </a:r>
            <a:endParaRPr/>
          </a:p>
          <a:p>
            <a:pPr indent="-354330" lvl="0" marL="457200" rtl="0" algn="l">
              <a:lnSpc>
                <a:spcPct val="115000"/>
              </a:lnSpc>
              <a:spcBef>
                <a:spcPts val="0"/>
              </a:spcBef>
              <a:spcAft>
                <a:spcPts val="0"/>
              </a:spcAft>
              <a:buSzPts val="1980"/>
              <a:buChar char="-"/>
            </a:pPr>
            <a:r>
              <a:rPr lang="en-US"/>
              <a:t>The purpose is to get familiar with building implementation models.</a:t>
            </a:r>
            <a:endParaRPr/>
          </a:p>
          <a:p>
            <a:pPr indent="0" lvl="0" marL="0" rtl="0" algn="l">
              <a:lnSpc>
                <a:spcPct val="115000"/>
              </a:lnSpc>
              <a:spcBef>
                <a:spcPts val="0"/>
              </a:spcBef>
              <a:spcAft>
                <a:spcPts val="0"/>
              </a:spcAft>
              <a:buSzPts val="1980"/>
              <a:buNone/>
            </a:pPr>
            <a:r>
              <a:t/>
            </a:r>
            <a:endParaRPr/>
          </a:p>
          <a:p>
            <a:pPr indent="0" lvl="0" marL="1371600" rtl="0" algn="l">
              <a:lnSpc>
                <a:spcPct val="115000"/>
              </a:lnSpc>
              <a:spcBef>
                <a:spcPts val="300"/>
              </a:spcBef>
              <a:spcAft>
                <a:spcPts val="0"/>
              </a:spcAft>
              <a:buSzPts val="1980"/>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p50"/>
          <p:cNvPicPr preferRelativeResize="0"/>
          <p:nvPr/>
        </p:nvPicPr>
        <p:blipFill>
          <a:blip r:embed="rId3">
            <a:alphaModFix/>
          </a:blip>
          <a:stretch>
            <a:fillRect/>
          </a:stretch>
        </p:blipFill>
        <p:spPr>
          <a:xfrm>
            <a:off x="152400" y="152400"/>
            <a:ext cx="8839200" cy="457335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51"/>
          <p:cNvPicPr preferRelativeResize="0"/>
          <p:nvPr/>
        </p:nvPicPr>
        <p:blipFill rotWithShape="1">
          <a:blip r:embed="rId3">
            <a:alphaModFix/>
          </a:blip>
          <a:srcRect b="0" l="0" r="0" t="0"/>
          <a:stretch/>
        </p:blipFill>
        <p:spPr>
          <a:xfrm>
            <a:off x="6054350" y="4134188"/>
            <a:ext cx="3089650" cy="1009325"/>
          </a:xfrm>
          <a:prstGeom prst="rect">
            <a:avLst/>
          </a:prstGeom>
          <a:noFill/>
          <a:ln>
            <a:noFill/>
          </a:ln>
        </p:spPr>
      </p:pic>
      <p:sp>
        <p:nvSpPr>
          <p:cNvPr id="480" name="Google Shape;480;p51"/>
          <p:cNvSpPr txBox="1"/>
          <p:nvPr/>
        </p:nvSpPr>
        <p:spPr>
          <a:xfrm>
            <a:off x="177900" y="1306025"/>
            <a:ext cx="8724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Proxima Nova"/>
              <a:ea typeface="Proxima Nova"/>
              <a:cs typeface="Proxima Nova"/>
              <a:sym typeface="Proxima Nova"/>
            </a:endParaRPr>
          </a:p>
          <a:p>
            <a:pPr indent="-336550" lvl="0" marL="457200" marR="0" rtl="0" algn="l">
              <a:lnSpc>
                <a:spcPct val="115000"/>
              </a:lnSpc>
              <a:spcBef>
                <a:spcPts val="0"/>
              </a:spcBef>
              <a:spcAft>
                <a:spcPts val="0"/>
              </a:spcAft>
              <a:buClr>
                <a:srgbClr val="1A1A1A"/>
              </a:buClr>
              <a:buSzPts val="1700"/>
              <a:buFont typeface="Proxima Nova"/>
              <a:buChar char="-"/>
            </a:pPr>
            <a:r>
              <a:rPr b="0" i="0" lang="en-US" sz="1700" u="none" cap="none" strike="noStrike">
                <a:solidFill>
                  <a:srgbClr val="1A1A1A"/>
                </a:solidFill>
                <a:latin typeface="Proxima Nova"/>
                <a:ea typeface="Proxima Nova"/>
                <a:cs typeface="Proxima Nova"/>
                <a:sym typeface="Proxima Nova"/>
              </a:rPr>
              <a:t>Group 1 [FR] - Florian: 	</a:t>
            </a:r>
            <a:r>
              <a:rPr lang="en-US" sz="1700" u="sng">
                <a:solidFill>
                  <a:schemeClr val="hlink"/>
                </a:solidFill>
                <a:latin typeface="Proxima Nova"/>
                <a:ea typeface="Proxima Nova"/>
                <a:cs typeface="Proxima Nova"/>
                <a:sym typeface="Proxima Nova"/>
                <a:hlinkClick r:id="rId4"/>
              </a:rPr>
              <a:t>https://bit.ly/iceggroup1</a:t>
            </a:r>
            <a:r>
              <a:rPr lang="en-US" sz="1700">
                <a:solidFill>
                  <a:srgbClr val="1A1A1A"/>
                </a:solidFill>
                <a:latin typeface="Proxima Nova"/>
                <a:ea typeface="Proxima Nova"/>
                <a:cs typeface="Proxima Nova"/>
                <a:sym typeface="Proxima Nova"/>
              </a:rPr>
              <a:t> </a:t>
            </a:r>
            <a:r>
              <a:rPr b="0" i="0" lang="en-US" sz="1700" u="none" cap="none" strike="noStrike">
                <a:solidFill>
                  <a:srgbClr val="1A1A1A"/>
                </a:solidFill>
                <a:latin typeface="Proxima Nova"/>
                <a:ea typeface="Proxima Nova"/>
                <a:cs typeface="Proxima Nova"/>
                <a:sym typeface="Proxima Nova"/>
              </a:rPr>
              <a:t> </a:t>
            </a:r>
            <a:endParaRPr b="0" i="0" sz="1700" u="none" cap="none" strike="noStrike">
              <a:solidFill>
                <a:srgbClr val="1A1A1A"/>
              </a:solidFill>
              <a:latin typeface="Proxima Nova"/>
              <a:ea typeface="Proxima Nova"/>
              <a:cs typeface="Proxima Nova"/>
              <a:sym typeface="Proxima Nova"/>
            </a:endParaRPr>
          </a:p>
          <a:p>
            <a:pPr indent="-336550" lvl="0" marL="457200" marR="0" rtl="0" algn="l">
              <a:lnSpc>
                <a:spcPct val="115000"/>
              </a:lnSpc>
              <a:spcBef>
                <a:spcPts val="0"/>
              </a:spcBef>
              <a:spcAft>
                <a:spcPts val="0"/>
              </a:spcAft>
              <a:buClr>
                <a:srgbClr val="1A1A1A"/>
              </a:buClr>
              <a:buSzPts val="1700"/>
              <a:buFont typeface="Proxima Nova"/>
              <a:buChar char="-"/>
            </a:pPr>
            <a:r>
              <a:rPr b="0" i="0" lang="en-US" sz="1700" u="none" cap="none" strike="noStrike">
                <a:solidFill>
                  <a:srgbClr val="1A1A1A"/>
                </a:solidFill>
                <a:latin typeface="Proxima Nova"/>
                <a:ea typeface="Proxima Nova"/>
                <a:cs typeface="Proxima Nova"/>
                <a:sym typeface="Proxima Nova"/>
              </a:rPr>
              <a:t>Group 2 [</a:t>
            </a:r>
            <a:r>
              <a:rPr lang="en-US" sz="1700">
                <a:solidFill>
                  <a:srgbClr val="1A1A1A"/>
                </a:solidFill>
                <a:latin typeface="Proxima Nova"/>
                <a:ea typeface="Proxima Nova"/>
                <a:cs typeface="Proxima Nova"/>
                <a:sym typeface="Proxima Nova"/>
              </a:rPr>
              <a:t>ENG</a:t>
            </a:r>
            <a:r>
              <a:rPr b="0" i="0" lang="en-US" sz="1700" u="none" cap="none" strike="noStrike">
                <a:solidFill>
                  <a:srgbClr val="1A1A1A"/>
                </a:solidFill>
                <a:latin typeface="Proxima Nova"/>
                <a:ea typeface="Proxima Nova"/>
                <a:cs typeface="Proxima Nova"/>
                <a:sym typeface="Proxima Nova"/>
              </a:rPr>
              <a:t>] - Sven: 	</a:t>
            </a:r>
            <a:r>
              <a:rPr lang="en-US" sz="1700" u="sng">
                <a:solidFill>
                  <a:schemeClr val="hlink"/>
                </a:solidFill>
                <a:latin typeface="Proxima Nova"/>
                <a:ea typeface="Proxima Nova"/>
                <a:cs typeface="Proxima Nova"/>
                <a:sym typeface="Proxima Nova"/>
                <a:hlinkClick r:id="rId5"/>
              </a:rPr>
              <a:t>https://bit.ly/iceggroup2</a:t>
            </a:r>
            <a:r>
              <a:rPr lang="en-US" sz="1700">
                <a:solidFill>
                  <a:srgbClr val="1A1A1A"/>
                </a:solidFill>
                <a:latin typeface="Proxima Nova"/>
                <a:ea typeface="Proxima Nova"/>
                <a:cs typeface="Proxima Nova"/>
                <a:sym typeface="Proxima Nova"/>
              </a:rPr>
              <a:t> </a:t>
            </a:r>
            <a:r>
              <a:rPr b="0" i="0" lang="en-US" sz="1700" u="none" cap="none" strike="noStrike">
                <a:solidFill>
                  <a:srgbClr val="1A1A1A"/>
                </a:solidFill>
                <a:latin typeface="Proxima Nova"/>
                <a:ea typeface="Proxima Nova"/>
                <a:cs typeface="Proxima Nova"/>
                <a:sym typeface="Proxima Nova"/>
              </a:rPr>
              <a:t> </a:t>
            </a:r>
            <a:endParaRPr b="0" i="0" sz="1700" u="none" cap="none" strike="noStrike">
              <a:solidFill>
                <a:srgbClr val="1A1A1A"/>
              </a:solidFill>
              <a:latin typeface="Proxima Nova"/>
              <a:ea typeface="Proxima Nova"/>
              <a:cs typeface="Proxima Nova"/>
              <a:sym typeface="Proxima Nova"/>
            </a:endParaRPr>
          </a:p>
          <a:p>
            <a:pPr indent="-336550" lvl="0" marL="457200" marR="0" rtl="0" algn="l">
              <a:lnSpc>
                <a:spcPct val="115000"/>
              </a:lnSpc>
              <a:spcBef>
                <a:spcPts val="0"/>
              </a:spcBef>
              <a:spcAft>
                <a:spcPts val="0"/>
              </a:spcAft>
              <a:buClr>
                <a:srgbClr val="1A1A1A"/>
              </a:buClr>
              <a:buSzPts val="1700"/>
              <a:buFont typeface="Proxima Nova"/>
              <a:buChar char="-"/>
            </a:pPr>
            <a:r>
              <a:rPr b="0" i="0" lang="en-US" sz="1700" u="none" cap="none" strike="noStrike">
                <a:solidFill>
                  <a:srgbClr val="1A1A1A"/>
                </a:solidFill>
                <a:latin typeface="Proxima Nova"/>
                <a:ea typeface="Proxima Nova"/>
                <a:cs typeface="Proxima Nova"/>
                <a:sym typeface="Proxima Nova"/>
              </a:rPr>
              <a:t>Group 3 [ENG] - Julie: 	</a:t>
            </a:r>
            <a:r>
              <a:rPr lang="en-US" sz="1700" u="sng">
                <a:solidFill>
                  <a:schemeClr val="hlink"/>
                </a:solidFill>
                <a:latin typeface="Proxima Nova"/>
                <a:ea typeface="Proxima Nova"/>
                <a:cs typeface="Proxima Nova"/>
                <a:sym typeface="Proxima Nova"/>
                <a:hlinkClick r:id="rId6"/>
              </a:rPr>
              <a:t>https://bit.ly/iceggroup3</a:t>
            </a:r>
            <a:r>
              <a:rPr lang="en-US" sz="1700">
                <a:solidFill>
                  <a:srgbClr val="1A1A1A"/>
                </a:solidFill>
                <a:latin typeface="Proxima Nova"/>
                <a:ea typeface="Proxima Nova"/>
                <a:cs typeface="Proxima Nova"/>
                <a:sym typeface="Proxima Nova"/>
              </a:rPr>
              <a:t> </a:t>
            </a:r>
            <a:endParaRPr b="0" i="0" sz="1700" u="none" cap="none" strike="noStrike">
              <a:solidFill>
                <a:srgbClr val="1A1A1A"/>
              </a:solidFill>
              <a:latin typeface="Proxima Nova"/>
              <a:ea typeface="Proxima Nova"/>
              <a:cs typeface="Proxima Nova"/>
              <a:sym typeface="Proxima Nova"/>
            </a:endParaRPr>
          </a:p>
          <a:p>
            <a:pPr indent="-336550" lvl="0" marL="457200" marR="0" rtl="0" algn="l">
              <a:lnSpc>
                <a:spcPct val="115000"/>
              </a:lnSpc>
              <a:spcBef>
                <a:spcPts val="0"/>
              </a:spcBef>
              <a:spcAft>
                <a:spcPts val="0"/>
              </a:spcAft>
              <a:buClr>
                <a:srgbClr val="1A1A1A"/>
              </a:buClr>
              <a:buSzPts val="1700"/>
              <a:buFont typeface="Proxima Nova"/>
              <a:buChar char="-"/>
            </a:pPr>
            <a:r>
              <a:rPr b="0" i="0" lang="en-US" sz="1700" u="none" cap="none" strike="noStrike">
                <a:solidFill>
                  <a:srgbClr val="1A1A1A"/>
                </a:solidFill>
                <a:latin typeface="Proxima Nova"/>
                <a:ea typeface="Proxima Nova"/>
                <a:cs typeface="Proxima Nova"/>
                <a:sym typeface="Proxima Nova"/>
              </a:rPr>
              <a:t>Group 4 [NL] - Bart: 	</a:t>
            </a:r>
            <a:r>
              <a:rPr lang="en-US" sz="1700" u="sng">
                <a:solidFill>
                  <a:schemeClr val="hlink"/>
                </a:solidFill>
                <a:latin typeface="Proxima Nova"/>
                <a:ea typeface="Proxima Nova"/>
                <a:cs typeface="Proxima Nova"/>
                <a:sym typeface="Proxima Nova"/>
                <a:hlinkClick r:id="rId7"/>
              </a:rPr>
              <a:t>https://bit.ly/iceggroup4</a:t>
            </a:r>
            <a:r>
              <a:rPr lang="en-US" sz="1700">
                <a:solidFill>
                  <a:srgbClr val="1A1A1A"/>
                </a:solidFill>
                <a:latin typeface="Proxima Nova"/>
                <a:ea typeface="Proxima Nova"/>
                <a:cs typeface="Proxima Nova"/>
                <a:sym typeface="Proxima Nova"/>
              </a:rPr>
              <a:t> </a:t>
            </a:r>
            <a:endParaRPr b="0" i="0" sz="1700" u="none" cap="none" strike="noStrike">
              <a:solidFill>
                <a:srgbClr val="1A1A1A"/>
              </a:solidFill>
              <a:latin typeface="Proxima Nova"/>
              <a:ea typeface="Proxima Nova"/>
              <a:cs typeface="Proxima Nova"/>
              <a:sym typeface="Proxima Nova"/>
            </a:endParaRPr>
          </a:p>
          <a:p>
            <a:pPr indent="-336550" lvl="0" marL="457200" marR="0" rtl="0" algn="l">
              <a:lnSpc>
                <a:spcPct val="115000"/>
              </a:lnSpc>
              <a:spcBef>
                <a:spcPts val="0"/>
              </a:spcBef>
              <a:spcAft>
                <a:spcPts val="0"/>
              </a:spcAft>
              <a:buClr>
                <a:srgbClr val="1A1A1A"/>
              </a:buClr>
              <a:buSzPts val="1700"/>
              <a:buFont typeface="Proxima Nova"/>
              <a:buChar char="-"/>
            </a:pPr>
            <a:r>
              <a:rPr b="0" i="0" lang="en-US" sz="1700" u="none" cap="none" strike="noStrike">
                <a:solidFill>
                  <a:srgbClr val="1A1A1A"/>
                </a:solidFill>
                <a:latin typeface="Proxima Nova"/>
                <a:ea typeface="Proxima Nova"/>
                <a:cs typeface="Proxima Nova"/>
                <a:sym typeface="Proxima Nova"/>
              </a:rPr>
              <a:t>Group 5 [NL] - Eveline: 	</a:t>
            </a:r>
            <a:r>
              <a:rPr lang="en-US" sz="1700" u="sng">
                <a:solidFill>
                  <a:schemeClr val="hlink"/>
                </a:solidFill>
                <a:latin typeface="Proxima Nova"/>
                <a:ea typeface="Proxima Nova"/>
                <a:cs typeface="Proxima Nova"/>
                <a:sym typeface="Proxima Nova"/>
                <a:hlinkClick r:id="rId8"/>
              </a:rPr>
              <a:t>https://bit.ly/iceggroup5</a:t>
            </a:r>
            <a:r>
              <a:rPr b="0" i="0" lang="en-US" sz="1700" u="none" cap="none" strike="noStrike">
                <a:solidFill>
                  <a:srgbClr val="000000"/>
                </a:solidFill>
                <a:latin typeface="Proxima Nova"/>
                <a:ea typeface="Proxima Nova"/>
                <a:cs typeface="Proxima Nova"/>
                <a:sym typeface="Proxima Nova"/>
              </a:rPr>
              <a:t>  </a:t>
            </a:r>
            <a:endParaRPr b="0" i="0" sz="1700" u="none" cap="none" strike="noStrike">
              <a:solidFill>
                <a:srgbClr val="000000"/>
              </a:solidFill>
              <a:latin typeface="Proxima Nova"/>
              <a:ea typeface="Proxima Nova"/>
              <a:cs typeface="Proxima Nova"/>
              <a:sym typeface="Proxima Nova"/>
            </a:endParaRPr>
          </a:p>
        </p:txBody>
      </p:sp>
      <p:sp>
        <p:nvSpPr>
          <p:cNvPr id="481" name="Google Shape;481;p51"/>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5 break out rooms in MS Teams</a:t>
            </a:r>
            <a:endParaRPr b="1" i="0" sz="2400" u="none" cap="none" strike="noStrike">
              <a:solidFill>
                <a:srgbClr val="000000"/>
              </a:solidFill>
              <a:latin typeface="Proxima Nova"/>
              <a:ea typeface="Proxima Nova"/>
              <a:cs typeface="Proxima Nova"/>
              <a:sym typeface="Proxima Nova"/>
            </a:endParaRPr>
          </a:p>
        </p:txBody>
      </p:sp>
      <p:cxnSp>
        <p:nvCxnSpPr>
          <p:cNvPr id="482" name="Google Shape;482;p51"/>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52"/>
          <p:cNvSpPr/>
          <p:nvPr/>
        </p:nvSpPr>
        <p:spPr>
          <a:xfrm>
            <a:off x="1507425" y="651750"/>
            <a:ext cx="6106200" cy="432000"/>
          </a:xfrm>
          <a:prstGeom prst="rect">
            <a:avLst/>
          </a:prstGeom>
          <a:solidFill>
            <a:schemeClr val="accent1"/>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488" name="Google Shape;488;p52"/>
          <p:cNvSpPr txBox="1"/>
          <p:nvPr>
            <p:ph idx="12" type="sldNum"/>
          </p:nvPr>
        </p:nvSpPr>
        <p:spPr>
          <a:xfrm>
            <a:off x="8164677" y="4779753"/>
            <a:ext cx="682500" cy="196200"/>
          </a:xfrm>
          <a:prstGeom prst="rect">
            <a:avLst/>
          </a:prstGeom>
          <a:noFill/>
          <a:ln>
            <a:noFill/>
          </a:ln>
        </p:spPr>
        <p:txBody>
          <a:bodyPr anchorCtr="0" anchor="ctr" bIns="39550" lIns="39550" spcFirstLastPara="1" rIns="39550" wrap="square" tIns="39550">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US"/>
              <a:t>‹#›</a:t>
            </a:fld>
            <a:endParaRPr/>
          </a:p>
        </p:txBody>
      </p:sp>
      <p:sp>
        <p:nvSpPr>
          <p:cNvPr id="489" name="Google Shape;489;p52"/>
          <p:cNvSpPr/>
          <p:nvPr/>
        </p:nvSpPr>
        <p:spPr>
          <a:xfrm>
            <a:off x="1484854" y="1310159"/>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490" name="Google Shape;490;p52"/>
          <p:cNvSpPr txBox="1"/>
          <p:nvPr/>
        </p:nvSpPr>
        <p:spPr>
          <a:xfrm>
            <a:off x="1872415" y="139486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2. List and inventarize relevant concepts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491" name="Google Shape;491;p52"/>
          <p:cNvSpPr txBox="1"/>
          <p:nvPr/>
        </p:nvSpPr>
        <p:spPr>
          <a:xfrm>
            <a:off x="1874704" y="74250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1. Define use case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492" name="Google Shape;492;p52"/>
          <p:cNvSpPr/>
          <p:nvPr/>
        </p:nvSpPr>
        <p:spPr>
          <a:xfrm>
            <a:off x="1484854" y="2629409"/>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493" name="Google Shape;493;p52"/>
          <p:cNvSpPr txBox="1"/>
          <p:nvPr/>
        </p:nvSpPr>
        <p:spPr>
          <a:xfrm>
            <a:off x="1872415" y="271411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4. Map your concepts on the existing vocabularies and AP’s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494" name="Google Shape;494;p52"/>
          <p:cNvSpPr/>
          <p:nvPr/>
        </p:nvSpPr>
        <p:spPr>
          <a:xfrm>
            <a:off x="1507425" y="1973450"/>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495" name="Google Shape;495;p52"/>
          <p:cNvSpPr txBox="1"/>
          <p:nvPr/>
        </p:nvSpPr>
        <p:spPr>
          <a:xfrm>
            <a:off x="1874704" y="206420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3. Study and look for existing vocabularies and AP’s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496" name="Google Shape;496;p52"/>
          <p:cNvSpPr/>
          <p:nvPr/>
        </p:nvSpPr>
        <p:spPr>
          <a:xfrm>
            <a:off x="1508529" y="3948659"/>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497" name="Google Shape;497;p52"/>
          <p:cNvSpPr txBox="1"/>
          <p:nvPr/>
        </p:nvSpPr>
        <p:spPr>
          <a:xfrm>
            <a:off x="1896090" y="403336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6. Establish an implementation model</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498" name="Google Shape;498;p52"/>
          <p:cNvSpPr/>
          <p:nvPr/>
        </p:nvSpPr>
        <p:spPr>
          <a:xfrm>
            <a:off x="1531100" y="3292700"/>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499" name="Google Shape;499;p52"/>
          <p:cNvSpPr txBox="1"/>
          <p:nvPr/>
        </p:nvSpPr>
        <p:spPr>
          <a:xfrm>
            <a:off x="1898379" y="338345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5. Find a solution for unmapped concepts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53"/>
          <p:cNvSpPr txBox="1"/>
          <p:nvPr>
            <p:ph idx="1" type="body"/>
          </p:nvPr>
        </p:nvSpPr>
        <p:spPr>
          <a:xfrm>
            <a:off x="343350" y="849225"/>
            <a:ext cx="7215600" cy="2065500"/>
          </a:xfrm>
          <a:prstGeom prst="rect">
            <a:avLst/>
          </a:prstGeom>
          <a:noFill/>
          <a:ln>
            <a:noFill/>
          </a:ln>
        </p:spPr>
        <p:txBody>
          <a:bodyPr anchorCtr="0" anchor="t" bIns="34275" lIns="68575" spcFirstLastPara="1" rIns="68575" wrap="square" tIns="34275">
            <a:noAutofit/>
          </a:bodyPr>
          <a:lstStyle/>
          <a:p>
            <a:pPr indent="0" lvl="0" marL="63500" rtl="0" algn="l">
              <a:lnSpc>
                <a:spcPct val="100000"/>
              </a:lnSpc>
              <a:spcBef>
                <a:spcPts val="500"/>
              </a:spcBef>
              <a:spcAft>
                <a:spcPts val="0"/>
              </a:spcAft>
              <a:buSzPts val="1800"/>
              <a:buNone/>
            </a:pPr>
            <a:r>
              <a:rPr lang="en-US" u="sng">
                <a:solidFill>
                  <a:schemeClr val="hlink"/>
                </a:solidFill>
                <a:latin typeface="Proxima Nova"/>
                <a:ea typeface="Proxima Nova"/>
                <a:cs typeface="Proxima Nova"/>
                <a:sym typeface="Proxima Nova"/>
                <a:hlinkClick r:id="rId3"/>
              </a:rPr>
              <a:t>https://bit.ly/</a:t>
            </a:r>
            <a:r>
              <a:rPr lang="en-US" u="sng">
                <a:solidFill>
                  <a:schemeClr val="hlink"/>
                </a:solidFill>
                <a:latin typeface="Proxima Nova"/>
                <a:ea typeface="Proxima Nova"/>
                <a:cs typeface="Proxima Nova"/>
                <a:sym typeface="Proxima Nova"/>
                <a:hlinkClick r:id="rId4"/>
              </a:rPr>
              <a:t>workshopkbr</a:t>
            </a:r>
            <a:r>
              <a:rPr lang="en-US" u="sng">
                <a:solidFill>
                  <a:schemeClr val="hlink"/>
                </a:solidFill>
                <a:latin typeface="Proxima Nova"/>
                <a:ea typeface="Proxima Nova"/>
                <a:cs typeface="Proxima Nova"/>
                <a:sym typeface="Proxima Nova"/>
                <a:hlinkClick r:id="rId5"/>
              </a:rPr>
              <a:t> </a:t>
            </a:r>
            <a:endParaRPr>
              <a:latin typeface="Proxima Nova"/>
              <a:ea typeface="Proxima Nova"/>
              <a:cs typeface="Proxima Nova"/>
              <a:sym typeface="Proxima Nova"/>
            </a:endParaRPr>
          </a:p>
          <a:p>
            <a:pPr indent="0" lvl="0" marL="63500" rtl="0" algn="l">
              <a:lnSpc>
                <a:spcPct val="100000"/>
              </a:lnSpc>
              <a:spcBef>
                <a:spcPts val="500"/>
              </a:spcBef>
              <a:spcAft>
                <a:spcPts val="0"/>
              </a:spcAft>
              <a:buSzPts val="1800"/>
              <a:buNone/>
            </a:pPr>
            <a:r>
              <a:t/>
            </a:r>
            <a:endParaRPr>
              <a:latin typeface="Proxima Nova"/>
              <a:ea typeface="Proxima Nova"/>
              <a:cs typeface="Proxima Nova"/>
              <a:sym typeface="Proxima Nova"/>
            </a:endParaRPr>
          </a:p>
          <a:p>
            <a:pPr indent="-342900" lvl="0" marL="406400" rtl="0" algn="l">
              <a:lnSpc>
                <a:spcPct val="100000"/>
              </a:lnSpc>
              <a:spcBef>
                <a:spcPts val="500"/>
              </a:spcBef>
              <a:spcAft>
                <a:spcPts val="0"/>
              </a:spcAft>
              <a:buSzPts val="1800"/>
              <a:buFont typeface="Proxima Nova"/>
              <a:buAutoNum type="arabicPeriod"/>
            </a:pPr>
            <a:r>
              <a:rPr lang="en-US">
                <a:latin typeface="Proxima Nova"/>
                <a:ea typeface="Proxima Nova"/>
                <a:cs typeface="Proxima Nova"/>
                <a:sym typeface="Proxima Nova"/>
              </a:rPr>
              <a:t>Follow the link to the Miro Whiteboard.</a:t>
            </a:r>
            <a:endParaRPr>
              <a:latin typeface="Proxima Nova"/>
              <a:ea typeface="Proxima Nova"/>
              <a:cs typeface="Proxima Nova"/>
              <a:sym typeface="Proxima Nova"/>
            </a:endParaRPr>
          </a:p>
          <a:p>
            <a:pPr indent="-342900" lvl="0" marL="406400" rtl="0" algn="l">
              <a:lnSpc>
                <a:spcPct val="100000"/>
              </a:lnSpc>
              <a:spcBef>
                <a:spcPts val="500"/>
              </a:spcBef>
              <a:spcAft>
                <a:spcPts val="0"/>
              </a:spcAft>
              <a:buSzPts val="1800"/>
              <a:buFont typeface="Proxima Nova"/>
              <a:buAutoNum type="arabicPeriod"/>
            </a:pPr>
            <a:r>
              <a:rPr lang="en-US">
                <a:latin typeface="Proxima Nova"/>
                <a:ea typeface="Proxima Nova"/>
                <a:cs typeface="Proxima Nova"/>
                <a:sym typeface="Proxima Nova"/>
              </a:rPr>
              <a:t>Explore the board.</a:t>
            </a:r>
            <a:endParaRPr>
              <a:latin typeface="Proxima Nova"/>
              <a:ea typeface="Proxima Nova"/>
              <a:cs typeface="Proxima Nova"/>
              <a:sym typeface="Proxima Nova"/>
            </a:endParaRPr>
          </a:p>
          <a:p>
            <a:pPr indent="0" lvl="0" marL="0" rtl="0" algn="l">
              <a:lnSpc>
                <a:spcPct val="100000"/>
              </a:lnSpc>
              <a:spcBef>
                <a:spcPts val="500"/>
              </a:spcBef>
              <a:spcAft>
                <a:spcPts val="0"/>
              </a:spcAft>
              <a:buSzPts val="2200"/>
              <a:buNone/>
            </a:pPr>
            <a:r>
              <a:t/>
            </a:r>
            <a:endParaRPr>
              <a:latin typeface="Proxima Nova"/>
              <a:ea typeface="Proxima Nova"/>
              <a:cs typeface="Proxima Nova"/>
              <a:sym typeface="Proxima Nova"/>
            </a:endParaRPr>
          </a:p>
          <a:p>
            <a:pPr indent="0" lvl="0" marL="0" rtl="0" algn="l">
              <a:lnSpc>
                <a:spcPct val="100000"/>
              </a:lnSpc>
              <a:spcBef>
                <a:spcPts val="500"/>
              </a:spcBef>
              <a:spcAft>
                <a:spcPts val="0"/>
              </a:spcAft>
              <a:buSzPts val="2200"/>
              <a:buNone/>
            </a:pPr>
            <a:r>
              <a:t/>
            </a:r>
            <a:endParaRPr>
              <a:latin typeface="Proxima Nova"/>
              <a:ea typeface="Proxima Nova"/>
              <a:cs typeface="Proxima Nova"/>
              <a:sym typeface="Proxima Nova"/>
            </a:endParaRPr>
          </a:p>
          <a:p>
            <a:pPr indent="0" lvl="0" marL="0" rtl="0" algn="l">
              <a:lnSpc>
                <a:spcPct val="100000"/>
              </a:lnSpc>
              <a:spcBef>
                <a:spcPts val="500"/>
              </a:spcBef>
              <a:spcAft>
                <a:spcPts val="0"/>
              </a:spcAft>
              <a:buSzPts val="2200"/>
              <a:buNone/>
            </a:pPr>
            <a:r>
              <a:t/>
            </a:r>
            <a:endParaRPr>
              <a:latin typeface="Proxima Nova"/>
              <a:ea typeface="Proxima Nova"/>
              <a:cs typeface="Proxima Nova"/>
              <a:sym typeface="Proxima Nova"/>
            </a:endParaRPr>
          </a:p>
        </p:txBody>
      </p:sp>
      <p:sp>
        <p:nvSpPr>
          <p:cNvPr id="506" name="Google Shape;506;p53"/>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How to connect to Miro?</a:t>
            </a:r>
            <a:endParaRPr b="1" i="0" sz="2400" u="none" cap="none" strike="noStrike">
              <a:solidFill>
                <a:srgbClr val="000000"/>
              </a:solidFill>
              <a:latin typeface="Proxima Nova"/>
              <a:ea typeface="Proxima Nova"/>
              <a:cs typeface="Proxima Nova"/>
              <a:sym typeface="Proxima Nova"/>
            </a:endParaRPr>
          </a:p>
        </p:txBody>
      </p:sp>
      <p:cxnSp>
        <p:nvCxnSpPr>
          <p:cNvPr id="507" name="Google Shape;507;p53"/>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pic>
        <p:nvPicPr>
          <p:cNvPr id="508" name="Google Shape;508;p53"/>
          <p:cNvPicPr preferRelativeResize="0"/>
          <p:nvPr/>
        </p:nvPicPr>
        <p:blipFill rotWithShape="1">
          <a:blip r:embed="rId6">
            <a:alphaModFix/>
          </a:blip>
          <a:srcRect b="0" l="0" r="0" t="0"/>
          <a:stretch/>
        </p:blipFill>
        <p:spPr>
          <a:xfrm>
            <a:off x="7854950" y="85200"/>
            <a:ext cx="1115800" cy="345900"/>
          </a:xfrm>
          <a:prstGeom prst="rect">
            <a:avLst/>
          </a:prstGeom>
          <a:noFill/>
          <a:ln>
            <a:noFill/>
          </a:ln>
        </p:spPr>
      </p:pic>
      <p:pic>
        <p:nvPicPr>
          <p:cNvPr id="509" name="Google Shape;509;p53"/>
          <p:cNvPicPr preferRelativeResize="0"/>
          <p:nvPr/>
        </p:nvPicPr>
        <p:blipFill rotWithShape="1">
          <a:blip r:embed="rId7">
            <a:alphaModFix/>
          </a:blip>
          <a:srcRect b="4566" l="50121" r="28384" t="8762"/>
          <a:stretch/>
        </p:blipFill>
        <p:spPr>
          <a:xfrm>
            <a:off x="5659925" y="1570975"/>
            <a:ext cx="3002726" cy="34053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13" name="Shape 513"/>
        <p:cNvGrpSpPr/>
        <p:nvPr/>
      </p:nvGrpSpPr>
      <p:grpSpPr>
        <a:xfrm>
          <a:off x="0" y="0"/>
          <a:ext cx="0" cy="0"/>
          <a:chOff x="0" y="0"/>
          <a:chExt cx="0" cy="0"/>
        </a:xfrm>
      </p:grpSpPr>
      <p:pic>
        <p:nvPicPr>
          <p:cNvPr id="514" name="Google Shape;514;p54" title="15 minutes coffee countdown">
            <a:hlinkClick r:id="rId3"/>
          </p:cNvPr>
          <p:cNvPicPr preferRelativeResize="0"/>
          <p:nvPr/>
        </p:nvPicPr>
        <p:blipFill rotWithShape="1">
          <a:blip r:embed="rId4">
            <a:alphaModFix/>
          </a:blip>
          <a:srcRect b="0" l="0" r="0" t="0"/>
          <a:stretch/>
        </p:blipFill>
        <p:spPr>
          <a:xfrm>
            <a:off x="2286000" y="857250"/>
            <a:ext cx="4572000" cy="3429000"/>
          </a:xfrm>
          <a:prstGeom prst="rect">
            <a:avLst/>
          </a:prstGeom>
          <a:noFill/>
          <a:ln>
            <a:noFill/>
          </a:ln>
        </p:spPr>
      </p:pic>
      <p:pic>
        <p:nvPicPr>
          <p:cNvPr descr="Ten minute coffee break countdown timer with relaxing music and a coffee stain that moves with the beat.&#10;&#10;Requested for session breaks in corporate meetings and conference calls.&#10;&#10;---&#10;&#10;Music: &#10;CC0&#10;&#10;---&#10;&#10;Program used: Adobe After Effects&#10;&#10;---&#10;&#10;Thank you for watching. Please subscribe and comment if you liked the video." id="515" name="Google Shape;515;p54" title="Coffee break - 10 min Countdown with Alert">
            <a:hlinkClick r:id="rId5"/>
          </p:cNvPr>
          <p:cNvPicPr preferRelativeResize="0"/>
          <p:nvPr/>
        </p:nvPicPr>
        <p:blipFill rotWithShape="1">
          <a:blip r:embed="rId6">
            <a:alphaModFix/>
          </a:blip>
          <a:srcRect b="0" l="0" r="0" t="0"/>
          <a:stretch/>
        </p:blipFill>
        <p:spPr>
          <a:xfrm>
            <a:off x="1143000" y="0"/>
            <a:ext cx="6858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19" name="Shape 519"/>
        <p:cNvGrpSpPr/>
        <p:nvPr/>
      </p:nvGrpSpPr>
      <p:grpSpPr>
        <a:xfrm>
          <a:off x="0" y="0"/>
          <a:ext cx="0" cy="0"/>
          <a:chOff x="0" y="0"/>
          <a:chExt cx="0" cy="0"/>
        </a:xfrm>
      </p:grpSpPr>
      <p:sp>
        <p:nvSpPr>
          <p:cNvPr id="520" name="Google Shape;520;p55"/>
          <p:cNvSpPr txBox="1"/>
          <p:nvPr>
            <p:ph idx="4294967295" type="body"/>
          </p:nvPr>
        </p:nvSpPr>
        <p:spPr>
          <a:xfrm>
            <a:off x="457800" y="2571450"/>
            <a:ext cx="7342800" cy="2571900"/>
          </a:xfrm>
          <a:prstGeom prst="rect">
            <a:avLst/>
          </a:prstGeom>
          <a:noFill/>
          <a:ln>
            <a:noFill/>
          </a:ln>
        </p:spPr>
        <p:txBody>
          <a:bodyPr anchorCtr="0" anchor="t" bIns="91425" lIns="91425" spcFirstLastPara="1" rIns="91425" wrap="square" tIns="91425">
            <a:noAutofit/>
          </a:bodyPr>
          <a:lstStyle/>
          <a:p>
            <a:pPr indent="0" lvl="0" marL="457200" marR="0" rtl="0" algn="l">
              <a:lnSpc>
                <a:spcPct val="150000"/>
              </a:lnSpc>
              <a:spcBef>
                <a:spcPts val="300"/>
              </a:spcBef>
              <a:spcAft>
                <a:spcPts val="0"/>
              </a:spcAft>
              <a:buSzPts val="1980"/>
              <a:buNone/>
            </a:pPr>
            <a:r>
              <a:rPr lang="en-US"/>
              <a:t>Illustration of the case</a:t>
            </a:r>
            <a:endParaRPr/>
          </a:p>
          <a:p>
            <a:pPr indent="0" lvl="0" marL="457200" marR="0" rtl="0" algn="l">
              <a:lnSpc>
                <a:spcPct val="150000"/>
              </a:lnSpc>
              <a:spcBef>
                <a:spcPts val="300"/>
              </a:spcBef>
              <a:spcAft>
                <a:spcPts val="0"/>
              </a:spcAft>
              <a:buSzPts val="1980"/>
              <a:buNone/>
            </a:pPr>
            <a:r>
              <a:rPr lang="en-US"/>
              <a:t>5 break-out rooms</a:t>
            </a:r>
            <a:endParaRPr/>
          </a:p>
          <a:p>
            <a:pPr indent="0" lvl="0" marL="457200" marR="0" rtl="0" algn="l">
              <a:lnSpc>
                <a:spcPct val="150000"/>
              </a:lnSpc>
              <a:spcBef>
                <a:spcPts val="300"/>
              </a:spcBef>
              <a:spcAft>
                <a:spcPts val="0"/>
              </a:spcAft>
              <a:buSzPts val="1980"/>
              <a:buNone/>
            </a:pPr>
            <a:r>
              <a:t/>
            </a:r>
            <a:endParaRPr/>
          </a:p>
          <a:p>
            <a:pPr indent="0" lvl="0" marL="0" marR="0" rtl="0" algn="l">
              <a:lnSpc>
                <a:spcPct val="115000"/>
              </a:lnSpc>
              <a:spcBef>
                <a:spcPts val="300"/>
              </a:spcBef>
              <a:spcAft>
                <a:spcPts val="0"/>
              </a:spcAft>
              <a:buSzPts val="1980"/>
              <a:buNone/>
            </a:pPr>
            <a:r>
              <a:t/>
            </a:r>
            <a:endParaRPr/>
          </a:p>
        </p:txBody>
      </p:sp>
      <p:sp>
        <p:nvSpPr>
          <p:cNvPr id="521" name="Google Shape;521;p55"/>
          <p:cNvSpPr txBox="1"/>
          <p:nvPr>
            <p:ph idx="4294967295" type="title"/>
          </p:nvPr>
        </p:nvSpPr>
        <p:spPr>
          <a:xfrm>
            <a:off x="457800" y="0"/>
            <a:ext cx="8686200" cy="2571900"/>
          </a:xfrm>
          <a:prstGeom prst="rect">
            <a:avLst/>
          </a:prstGeom>
          <a:noFill/>
          <a:ln>
            <a:noFill/>
          </a:ln>
        </p:spPr>
        <p:txBody>
          <a:bodyPr anchorCtr="0" anchor="ctr" bIns="91425" lIns="91425" spcFirstLastPara="1" rIns="91425" wrap="square" tIns="91425">
            <a:noAutofit/>
          </a:bodyPr>
          <a:lstStyle/>
          <a:p>
            <a:pPr indent="0" lvl="0" marL="0" rtl="0" algn="ctr">
              <a:lnSpc>
                <a:spcPct val="102702"/>
              </a:lnSpc>
              <a:spcBef>
                <a:spcPts val="0"/>
              </a:spcBef>
              <a:spcAft>
                <a:spcPts val="0"/>
              </a:spcAft>
              <a:buSzPts val="3700"/>
              <a:buNone/>
            </a:pPr>
            <a:r>
              <a:rPr b="1" lang="en-US">
                <a:highlight>
                  <a:schemeClr val="accent1"/>
                </a:highlight>
              </a:rPr>
              <a:t>14:00 - 14:45 – Case </a:t>
            </a:r>
            <a:r>
              <a:rPr b="1" lang="en-US">
                <a:highlight>
                  <a:schemeClr val="accent1"/>
                </a:highlight>
              </a:rPr>
              <a:t>“Data modelling of persons and organisations” </a:t>
            </a:r>
            <a:r>
              <a:rPr b="1" lang="en-US">
                <a:highlight>
                  <a:schemeClr val="accent1"/>
                </a:highlight>
              </a:rPr>
              <a:t> </a:t>
            </a:r>
            <a:endParaRPr b="1">
              <a:highlight>
                <a:schemeClr val="accent1"/>
              </a:highlight>
            </a:endParaRPr>
          </a:p>
        </p:txBody>
      </p:sp>
      <p:pic>
        <p:nvPicPr>
          <p:cNvPr id="522" name="Google Shape;522;p55"/>
          <p:cNvPicPr preferRelativeResize="0"/>
          <p:nvPr/>
        </p:nvPicPr>
        <p:blipFill rotWithShape="1">
          <a:blip r:embed="rId3">
            <a:alphaModFix/>
          </a:blip>
          <a:srcRect b="0" l="0" r="39257" t="0"/>
          <a:stretch/>
        </p:blipFill>
        <p:spPr>
          <a:xfrm>
            <a:off x="457788" y="3212775"/>
            <a:ext cx="408225" cy="425050"/>
          </a:xfrm>
          <a:prstGeom prst="rect">
            <a:avLst/>
          </a:prstGeom>
          <a:noFill/>
          <a:ln>
            <a:noFill/>
          </a:ln>
        </p:spPr>
      </p:pic>
      <p:pic>
        <p:nvPicPr>
          <p:cNvPr id="523" name="Google Shape;523;p55"/>
          <p:cNvPicPr preferRelativeResize="0"/>
          <p:nvPr/>
        </p:nvPicPr>
        <p:blipFill rotWithShape="1">
          <a:blip r:embed="rId4">
            <a:alphaModFix/>
          </a:blip>
          <a:srcRect b="0" l="0" r="0" t="0"/>
          <a:stretch/>
        </p:blipFill>
        <p:spPr>
          <a:xfrm>
            <a:off x="490464" y="2671238"/>
            <a:ext cx="342878" cy="442200"/>
          </a:xfrm>
          <a:prstGeom prst="rect">
            <a:avLst/>
          </a:prstGeom>
          <a:noFill/>
          <a:ln>
            <a:noFill/>
          </a:ln>
        </p:spPr>
      </p:pic>
      <p:pic>
        <p:nvPicPr>
          <p:cNvPr descr="noun Stack of Books 2157520" id="524" name="Google Shape;524;p55"/>
          <p:cNvPicPr preferRelativeResize="0"/>
          <p:nvPr/>
        </p:nvPicPr>
        <p:blipFill rotWithShape="1">
          <a:blip r:embed="rId5">
            <a:alphaModFix/>
          </a:blip>
          <a:srcRect b="0" l="0" r="0" t="0"/>
          <a:stretch/>
        </p:blipFill>
        <p:spPr>
          <a:xfrm>
            <a:off x="5723035" y="1883778"/>
            <a:ext cx="2077572" cy="2077572"/>
          </a:xfrm>
          <a:prstGeom prst="rect">
            <a:avLst/>
          </a:prstGeom>
          <a:noFill/>
          <a:ln>
            <a:noFill/>
          </a:ln>
        </p:spPr>
      </p:pic>
      <p:pic>
        <p:nvPicPr>
          <p:cNvPr id="525" name="Google Shape;525;p55"/>
          <p:cNvPicPr preferRelativeResize="0"/>
          <p:nvPr/>
        </p:nvPicPr>
        <p:blipFill>
          <a:blip r:embed="rId6">
            <a:alphaModFix/>
          </a:blip>
          <a:stretch>
            <a:fillRect/>
          </a:stretch>
        </p:blipFill>
        <p:spPr>
          <a:xfrm>
            <a:off x="4425725" y="3183727"/>
            <a:ext cx="1739549" cy="1739549"/>
          </a:xfrm>
          <a:prstGeom prst="rect">
            <a:avLst/>
          </a:prstGeom>
          <a:noFill/>
          <a:ln>
            <a:noFill/>
          </a:ln>
        </p:spPr>
      </p:pic>
      <p:pic>
        <p:nvPicPr>
          <p:cNvPr id="526" name="Google Shape;526;p55"/>
          <p:cNvPicPr preferRelativeResize="0"/>
          <p:nvPr/>
        </p:nvPicPr>
        <p:blipFill>
          <a:blip r:embed="rId7">
            <a:alphaModFix/>
          </a:blip>
          <a:stretch>
            <a:fillRect/>
          </a:stretch>
        </p:blipFill>
        <p:spPr>
          <a:xfrm>
            <a:off x="7211775" y="3375300"/>
            <a:ext cx="1456900" cy="1456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0" name="Shape 530"/>
        <p:cNvGrpSpPr/>
        <p:nvPr/>
      </p:nvGrpSpPr>
      <p:grpSpPr>
        <a:xfrm>
          <a:off x="0" y="0"/>
          <a:ext cx="0" cy="0"/>
          <a:chOff x="0" y="0"/>
          <a:chExt cx="0" cy="0"/>
        </a:xfrm>
      </p:grpSpPr>
      <p:sp>
        <p:nvSpPr>
          <p:cNvPr id="531" name="Google Shape;531;p56"/>
          <p:cNvSpPr/>
          <p:nvPr/>
        </p:nvSpPr>
        <p:spPr>
          <a:xfrm>
            <a:off x="773900" y="2327675"/>
            <a:ext cx="3111300" cy="13017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2" name="Google Shape;532;p56"/>
          <p:cNvPicPr preferRelativeResize="0"/>
          <p:nvPr/>
        </p:nvPicPr>
        <p:blipFill rotWithShape="1">
          <a:blip r:embed="rId3">
            <a:alphaModFix/>
          </a:blip>
          <a:srcRect b="0" l="0" r="0" t="0"/>
          <a:stretch/>
        </p:blipFill>
        <p:spPr>
          <a:xfrm>
            <a:off x="3083566" y="3463942"/>
            <a:ext cx="711125" cy="263492"/>
          </a:xfrm>
          <a:prstGeom prst="rect">
            <a:avLst/>
          </a:prstGeom>
          <a:noFill/>
          <a:ln>
            <a:noFill/>
          </a:ln>
        </p:spPr>
      </p:pic>
      <p:sp>
        <p:nvSpPr>
          <p:cNvPr id="533" name="Google Shape;533;p56"/>
          <p:cNvSpPr txBox="1"/>
          <p:nvPr/>
        </p:nvSpPr>
        <p:spPr>
          <a:xfrm>
            <a:off x="686075" y="1013561"/>
            <a:ext cx="3111300" cy="3744300"/>
          </a:xfrm>
          <a:prstGeom prst="rect">
            <a:avLst/>
          </a:prstGeom>
          <a:noFill/>
          <a:ln>
            <a:noFill/>
          </a:ln>
        </p:spPr>
        <p:txBody>
          <a:bodyPr anchorCtr="0" anchor="t" bIns="39550" lIns="79125" spcFirstLastPara="1" rIns="79125" wrap="square" tIns="39550">
            <a:noAutofit/>
          </a:bodyPr>
          <a:lstStyle/>
          <a:p>
            <a:pPr indent="-361950" lvl="0" marL="457200" marR="0" rtl="0" algn="l">
              <a:lnSpc>
                <a:spcPct val="100000"/>
              </a:lnSpc>
              <a:spcBef>
                <a:spcPts val="300"/>
              </a:spcBef>
              <a:spcAft>
                <a:spcPts val="0"/>
              </a:spcAft>
              <a:buClr>
                <a:srgbClr val="373636"/>
              </a:buClr>
              <a:buSzPts val="2100"/>
              <a:buFont typeface="Proxima Nova"/>
              <a:buChar char="&gt;"/>
            </a:pPr>
            <a:r>
              <a:rPr b="0" i="0" lang="en-US" sz="1400" u="none" cap="none" strike="noStrike">
                <a:solidFill>
                  <a:srgbClr val="373636"/>
                </a:solidFill>
                <a:latin typeface="Proxima Nova"/>
                <a:ea typeface="Proxima Nova"/>
                <a:cs typeface="Proxima Nova"/>
                <a:sym typeface="Proxima Nova"/>
              </a:rPr>
              <a:t>Step 1: Define use case (5’)</a:t>
            </a:r>
            <a:endParaRPr b="0" i="0" sz="1400" u="none" cap="none" strike="noStrike">
              <a:solidFill>
                <a:srgbClr val="373636"/>
              </a:solidFill>
              <a:latin typeface="Proxima Nova"/>
              <a:ea typeface="Proxima Nova"/>
              <a:cs typeface="Proxima Nova"/>
              <a:sym typeface="Proxima Nova"/>
            </a:endParaRPr>
          </a:p>
          <a:p>
            <a:pPr indent="-361950" lvl="1" marL="914400" marR="0" rtl="0" algn="l">
              <a:lnSpc>
                <a:spcPct val="100000"/>
              </a:lnSpc>
              <a:spcBef>
                <a:spcPts val="300"/>
              </a:spcBef>
              <a:spcAft>
                <a:spcPts val="0"/>
              </a:spcAft>
              <a:buClr>
                <a:srgbClr val="373636"/>
              </a:buClr>
              <a:buSzPts val="2100"/>
              <a:buFont typeface="Proxima Nova"/>
              <a:buChar char="▪"/>
            </a:pPr>
            <a:r>
              <a:rPr b="0" i="0" lang="en-US" sz="1400" u="none" cap="none" strike="noStrike">
                <a:solidFill>
                  <a:srgbClr val="373636"/>
                </a:solidFill>
                <a:latin typeface="Proxima Nova"/>
                <a:ea typeface="Proxima Nova"/>
                <a:cs typeface="Proxima Nova"/>
                <a:sym typeface="Proxima Nova"/>
              </a:rPr>
              <a:t>Intro (5’)</a:t>
            </a:r>
            <a:endParaRPr b="0" i="0" sz="1400" u="none" cap="none" strike="noStrike">
              <a:solidFill>
                <a:srgbClr val="373636"/>
              </a:solidFill>
              <a:latin typeface="Proxima Nova"/>
              <a:ea typeface="Proxima Nova"/>
              <a:cs typeface="Proxima Nova"/>
              <a:sym typeface="Proxima Nova"/>
            </a:endParaRPr>
          </a:p>
          <a:p>
            <a:pPr indent="-361950" lvl="1" marL="914400" marR="0" rtl="0" algn="l">
              <a:lnSpc>
                <a:spcPct val="100000"/>
              </a:lnSpc>
              <a:spcBef>
                <a:spcPts val="300"/>
              </a:spcBef>
              <a:spcAft>
                <a:spcPts val="0"/>
              </a:spcAft>
              <a:buClr>
                <a:srgbClr val="373636"/>
              </a:buClr>
              <a:buSzPts val="2100"/>
              <a:buFont typeface="Proxima Nova"/>
              <a:buChar char="▪"/>
            </a:pPr>
            <a:r>
              <a:rPr b="0" i="0" lang="en-US" sz="1400" u="none" cap="none" strike="noStrike">
                <a:solidFill>
                  <a:srgbClr val="373636"/>
                </a:solidFill>
                <a:latin typeface="Proxima Nova"/>
                <a:ea typeface="Proxima Nova"/>
                <a:cs typeface="Proxima Nova"/>
                <a:sym typeface="Proxima Nova"/>
              </a:rPr>
              <a:t>facilitator explains use case</a:t>
            </a:r>
            <a:endParaRPr b="0" i="0" sz="1400" u="none" cap="none" strike="noStrike">
              <a:solidFill>
                <a:srgbClr val="373636"/>
              </a:solidFill>
              <a:latin typeface="Proxima Nova"/>
              <a:ea typeface="Proxima Nova"/>
              <a:cs typeface="Proxima Nova"/>
              <a:sym typeface="Proxima Nova"/>
            </a:endParaRPr>
          </a:p>
          <a:p>
            <a:pPr indent="-361950" lvl="0" marL="457200" marR="0" rtl="0" algn="l">
              <a:lnSpc>
                <a:spcPct val="100000"/>
              </a:lnSpc>
              <a:spcBef>
                <a:spcPts val="300"/>
              </a:spcBef>
              <a:spcAft>
                <a:spcPts val="0"/>
              </a:spcAft>
              <a:buClr>
                <a:srgbClr val="373636"/>
              </a:buClr>
              <a:buSzPts val="2100"/>
              <a:buFont typeface="Proxima Nova"/>
              <a:buChar char="&gt;"/>
            </a:pPr>
            <a:r>
              <a:rPr b="0" i="0" lang="en-US" sz="1400" u="none" cap="none" strike="noStrike">
                <a:solidFill>
                  <a:srgbClr val="373636"/>
                </a:solidFill>
                <a:latin typeface="Proxima Nova"/>
                <a:ea typeface="Proxima Nova"/>
                <a:cs typeface="Proxima Nova"/>
                <a:sym typeface="Proxima Nova"/>
              </a:rPr>
              <a:t>Step 2: List and inventarize concepts (10')</a:t>
            </a:r>
            <a:endParaRPr b="0" i="0" sz="2100" u="none" cap="none" strike="noStrike">
              <a:solidFill>
                <a:srgbClr val="373636"/>
              </a:solidFill>
              <a:latin typeface="Proxima Nova"/>
              <a:ea typeface="Proxima Nova"/>
              <a:cs typeface="Proxima Nova"/>
              <a:sym typeface="Proxima Nova"/>
            </a:endParaRPr>
          </a:p>
          <a:p>
            <a:pPr indent="-361950" lvl="1" marL="914400" marR="0" rtl="0" algn="l">
              <a:lnSpc>
                <a:spcPct val="100000"/>
              </a:lnSpc>
              <a:spcBef>
                <a:spcPts val="300"/>
              </a:spcBef>
              <a:spcAft>
                <a:spcPts val="0"/>
              </a:spcAft>
              <a:buClr>
                <a:srgbClr val="373636"/>
              </a:buClr>
              <a:buSzPts val="2100"/>
              <a:buFont typeface="Proxima Nova"/>
              <a:buChar char="▪"/>
            </a:pPr>
            <a:r>
              <a:rPr b="0" i="0" lang="en-US" sz="1400" u="none" cap="none" strike="noStrike">
                <a:solidFill>
                  <a:srgbClr val="373636"/>
                </a:solidFill>
                <a:latin typeface="Proxima Nova"/>
                <a:ea typeface="Proxima Nova"/>
                <a:cs typeface="Proxima Nova"/>
                <a:sym typeface="Proxima Nova"/>
              </a:rPr>
              <a:t>Intro (2') </a:t>
            </a:r>
            <a:endParaRPr b="0" i="0" sz="2100" u="none" cap="none" strike="noStrike">
              <a:solidFill>
                <a:srgbClr val="373636"/>
              </a:solidFill>
              <a:latin typeface="Proxima Nova"/>
              <a:ea typeface="Proxima Nova"/>
              <a:cs typeface="Proxima Nova"/>
              <a:sym typeface="Proxima Nova"/>
            </a:endParaRPr>
          </a:p>
          <a:p>
            <a:pPr indent="-361950" lvl="1" marL="914400" marR="0" rtl="0" algn="l">
              <a:lnSpc>
                <a:spcPct val="100000"/>
              </a:lnSpc>
              <a:spcBef>
                <a:spcPts val="300"/>
              </a:spcBef>
              <a:spcAft>
                <a:spcPts val="0"/>
              </a:spcAft>
              <a:buClr>
                <a:srgbClr val="373636"/>
              </a:buClr>
              <a:buSzPts val="2100"/>
              <a:buFont typeface="Proxima Nova"/>
              <a:buChar char="▪"/>
            </a:pPr>
            <a:r>
              <a:rPr b="0" i="0" lang="en-US" sz="1400" u="none" cap="none" strike="noStrike">
                <a:solidFill>
                  <a:srgbClr val="373636"/>
                </a:solidFill>
                <a:latin typeface="Proxima Nova"/>
                <a:ea typeface="Proxima Nova"/>
                <a:cs typeface="Proxima Nova"/>
                <a:sym typeface="Proxima Nova"/>
              </a:rPr>
              <a:t>Execute (8')</a:t>
            </a:r>
            <a:endParaRPr b="0" i="0" sz="2100" u="none" cap="none" strike="sngStrike">
              <a:solidFill>
                <a:srgbClr val="373636"/>
              </a:solidFill>
              <a:latin typeface="Proxima Nova"/>
              <a:ea typeface="Proxima Nova"/>
              <a:cs typeface="Proxima Nova"/>
              <a:sym typeface="Proxima Nova"/>
            </a:endParaRPr>
          </a:p>
          <a:p>
            <a:pPr indent="-361950" lvl="0" marL="457200" marR="0" rtl="0" algn="l">
              <a:lnSpc>
                <a:spcPct val="100000"/>
              </a:lnSpc>
              <a:spcBef>
                <a:spcPts val="300"/>
              </a:spcBef>
              <a:spcAft>
                <a:spcPts val="0"/>
              </a:spcAft>
              <a:buClr>
                <a:srgbClr val="373636"/>
              </a:buClr>
              <a:buSzPts val="2100"/>
              <a:buFont typeface="Proxima Nova"/>
              <a:buChar char="&gt;"/>
            </a:pPr>
            <a:r>
              <a:rPr b="0" i="0" lang="en-US" sz="1400" u="none" cap="none" strike="noStrike">
                <a:solidFill>
                  <a:srgbClr val="373636"/>
                </a:solidFill>
                <a:latin typeface="Proxima Nova"/>
                <a:ea typeface="Proxima Nova"/>
                <a:cs typeface="Proxima Nova"/>
                <a:sym typeface="Proxima Nova"/>
              </a:rPr>
              <a:t>Step 3: Look for existing voc’s and AP’s (10')</a:t>
            </a:r>
            <a:endParaRPr b="0" i="0" sz="2100" u="none" cap="none" strike="noStrike">
              <a:solidFill>
                <a:srgbClr val="373636"/>
              </a:solidFill>
              <a:latin typeface="Proxima Nova"/>
              <a:ea typeface="Proxima Nova"/>
              <a:cs typeface="Proxima Nova"/>
              <a:sym typeface="Proxima Nova"/>
            </a:endParaRPr>
          </a:p>
          <a:p>
            <a:pPr indent="-361950" lvl="1" marL="914400" marR="0" rtl="0" algn="l">
              <a:lnSpc>
                <a:spcPct val="100000"/>
              </a:lnSpc>
              <a:spcBef>
                <a:spcPts val="300"/>
              </a:spcBef>
              <a:spcAft>
                <a:spcPts val="0"/>
              </a:spcAft>
              <a:buClr>
                <a:srgbClr val="373636"/>
              </a:buClr>
              <a:buSzPts val="2100"/>
              <a:buFont typeface="Proxima Nova"/>
              <a:buChar char="▪"/>
            </a:pPr>
            <a:r>
              <a:rPr b="0" i="0" lang="en-US" sz="1400" u="none" cap="none" strike="noStrike">
                <a:solidFill>
                  <a:srgbClr val="373636"/>
                </a:solidFill>
                <a:latin typeface="Proxima Nova"/>
                <a:ea typeface="Proxima Nova"/>
                <a:cs typeface="Proxima Nova"/>
                <a:sym typeface="Proxima Nova"/>
              </a:rPr>
              <a:t>Intro (2')</a:t>
            </a:r>
            <a:endParaRPr b="0" i="0" sz="2100" u="none" cap="none" strike="noStrike">
              <a:solidFill>
                <a:srgbClr val="373636"/>
              </a:solidFill>
              <a:latin typeface="Proxima Nova"/>
              <a:ea typeface="Proxima Nova"/>
              <a:cs typeface="Proxima Nova"/>
              <a:sym typeface="Proxima Nova"/>
            </a:endParaRPr>
          </a:p>
          <a:p>
            <a:pPr indent="-361950" lvl="1" marL="914400" marR="0" rtl="0" algn="l">
              <a:lnSpc>
                <a:spcPct val="100000"/>
              </a:lnSpc>
              <a:spcBef>
                <a:spcPts val="300"/>
              </a:spcBef>
              <a:spcAft>
                <a:spcPts val="0"/>
              </a:spcAft>
              <a:buClr>
                <a:srgbClr val="373636"/>
              </a:buClr>
              <a:buSzPts val="2100"/>
              <a:buFont typeface="Proxima Nova"/>
              <a:buChar char="▪"/>
            </a:pPr>
            <a:r>
              <a:rPr b="0" i="0" lang="en-US" sz="1400" u="none" cap="none" strike="noStrike">
                <a:solidFill>
                  <a:srgbClr val="373636"/>
                </a:solidFill>
                <a:latin typeface="Proxima Nova"/>
                <a:ea typeface="Proxima Nova"/>
                <a:cs typeface="Proxima Nova"/>
                <a:sym typeface="Proxima Nova"/>
              </a:rPr>
              <a:t>Execute (8')</a:t>
            </a:r>
            <a:endParaRPr b="0" i="0" sz="2100" u="none" cap="none" strike="noStrike">
              <a:solidFill>
                <a:srgbClr val="373636"/>
              </a:solidFill>
              <a:latin typeface="Proxima Nova"/>
              <a:ea typeface="Proxima Nova"/>
              <a:cs typeface="Proxima Nova"/>
              <a:sym typeface="Proxima Nova"/>
            </a:endParaRPr>
          </a:p>
          <a:p>
            <a:pPr indent="0" lvl="0" marL="0" marR="0" rtl="0" algn="l">
              <a:lnSpc>
                <a:spcPct val="100000"/>
              </a:lnSpc>
              <a:spcBef>
                <a:spcPts val="300"/>
              </a:spcBef>
              <a:spcAft>
                <a:spcPts val="0"/>
              </a:spcAft>
              <a:buClr>
                <a:srgbClr val="000000"/>
              </a:buClr>
              <a:buSzPts val="2100"/>
              <a:buFont typeface="Arial"/>
              <a:buNone/>
            </a:pPr>
            <a:r>
              <a:t/>
            </a:r>
            <a:endParaRPr b="0" i="0" sz="2100" u="none" cap="none" strike="sngStrike">
              <a:solidFill>
                <a:srgbClr val="373636"/>
              </a:solidFill>
              <a:latin typeface="Proxima Nova"/>
              <a:ea typeface="Proxima Nova"/>
              <a:cs typeface="Proxima Nova"/>
              <a:sym typeface="Proxima Nova"/>
            </a:endParaRPr>
          </a:p>
          <a:p>
            <a:pPr indent="-228600" lvl="1" marL="914400" marR="0" rtl="0" algn="l">
              <a:lnSpc>
                <a:spcPct val="100000"/>
              </a:lnSpc>
              <a:spcBef>
                <a:spcPts val="300"/>
              </a:spcBef>
              <a:spcAft>
                <a:spcPts val="0"/>
              </a:spcAft>
              <a:buClr>
                <a:srgbClr val="000000"/>
              </a:buClr>
              <a:buSzPts val="1050"/>
              <a:buFont typeface="Arial"/>
              <a:buNone/>
            </a:pPr>
            <a:r>
              <a:t/>
            </a:r>
            <a:endParaRPr b="0" i="0" sz="1050" u="none" cap="none" strike="noStrike">
              <a:solidFill>
                <a:srgbClr val="373636"/>
              </a:solidFill>
              <a:latin typeface="Proxima Nova"/>
              <a:ea typeface="Proxima Nova"/>
              <a:cs typeface="Proxima Nova"/>
              <a:sym typeface="Proxima Nova"/>
            </a:endParaRPr>
          </a:p>
          <a:p>
            <a:pPr indent="-228600" lvl="0" marL="457200" marR="0" rtl="0" algn="l">
              <a:lnSpc>
                <a:spcPct val="100000"/>
              </a:lnSpc>
              <a:spcBef>
                <a:spcPts val="600"/>
              </a:spcBef>
              <a:spcAft>
                <a:spcPts val="0"/>
              </a:spcAft>
              <a:buClr>
                <a:srgbClr val="000000"/>
              </a:buClr>
              <a:buSzPts val="2100"/>
              <a:buFont typeface="Arial"/>
              <a:buNone/>
            </a:pPr>
            <a:r>
              <a:t/>
            </a:r>
            <a:endParaRPr b="0" i="0" sz="2100" u="none" cap="none" strike="noStrike">
              <a:solidFill>
                <a:srgbClr val="373636"/>
              </a:solidFill>
              <a:latin typeface="Proxima Nova"/>
              <a:ea typeface="Proxima Nova"/>
              <a:cs typeface="Proxima Nova"/>
              <a:sym typeface="Proxima Nova"/>
            </a:endParaRPr>
          </a:p>
        </p:txBody>
      </p:sp>
      <p:sp>
        <p:nvSpPr>
          <p:cNvPr id="534" name="Google Shape;534;p56"/>
          <p:cNvSpPr/>
          <p:nvPr/>
        </p:nvSpPr>
        <p:spPr>
          <a:xfrm>
            <a:off x="4403675" y="959625"/>
            <a:ext cx="3886500" cy="11841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35" name="Google Shape;535;p56"/>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536" name="Google Shape;536;p56"/>
          <p:cNvSpPr txBox="1"/>
          <p:nvPr/>
        </p:nvSpPr>
        <p:spPr>
          <a:xfrm>
            <a:off x="502725" y="168400"/>
            <a:ext cx="83430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Timeline exercise (45’)			</a:t>
            </a:r>
            <a:endParaRPr b="1" i="0" sz="2400" u="none" cap="none" strike="noStrike">
              <a:solidFill>
                <a:srgbClr val="000000"/>
              </a:solidFill>
              <a:latin typeface="Proxima Nova"/>
              <a:ea typeface="Proxima Nova"/>
              <a:cs typeface="Proxima Nova"/>
              <a:sym typeface="Proxima Nova"/>
            </a:endParaRPr>
          </a:p>
        </p:txBody>
      </p:sp>
      <p:sp>
        <p:nvSpPr>
          <p:cNvPr id="537" name="Google Shape;537;p56"/>
          <p:cNvSpPr txBox="1"/>
          <p:nvPr/>
        </p:nvSpPr>
        <p:spPr>
          <a:xfrm>
            <a:off x="4327482" y="1013540"/>
            <a:ext cx="4027200" cy="3744300"/>
          </a:xfrm>
          <a:prstGeom prst="rect">
            <a:avLst/>
          </a:prstGeom>
          <a:noFill/>
          <a:ln>
            <a:noFill/>
          </a:ln>
        </p:spPr>
        <p:txBody>
          <a:bodyPr anchorCtr="0" anchor="t" bIns="39550" lIns="79125" spcFirstLastPara="1" rIns="79125" wrap="square" tIns="39550">
            <a:noAutofit/>
          </a:bodyPr>
          <a:lstStyle/>
          <a:p>
            <a:pPr indent="-361950" lvl="0" marL="457200" marR="0" rtl="0" algn="l">
              <a:lnSpc>
                <a:spcPct val="100000"/>
              </a:lnSpc>
              <a:spcBef>
                <a:spcPts val="300"/>
              </a:spcBef>
              <a:spcAft>
                <a:spcPts val="0"/>
              </a:spcAft>
              <a:buClr>
                <a:srgbClr val="373636"/>
              </a:buClr>
              <a:buSzPts val="2100"/>
              <a:buFont typeface="Proxima Nova"/>
              <a:buChar char="&gt;"/>
            </a:pPr>
            <a:r>
              <a:rPr b="0" i="0" lang="en-US" sz="1400" u="none" cap="none" strike="noStrike">
                <a:solidFill>
                  <a:srgbClr val="373636"/>
                </a:solidFill>
                <a:latin typeface="Proxima Nova"/>
                <a:ea typeface="Proxima Nova"/>
                <a:cs typeface="Proxima Nova"/>
                <a:sym typeface="Proxima Nova"/>
              </a:rPr>
              <a:t>Step 4: Map your concepts (5')</a:t>
            </a:r>
            <a:endParaRPr b="0" i="0" sz="1400" u="none" cap="none" strike="noStrike">
              <a:solidFill>
                <a:srgbClr val="000000"/>
              </a:solidFill>
              <a:latin typeface="Proxima Nova"/>
              <a:ea typeface="Proxima Nova"/>
              <a:cs typeface="Proxima Nova"/>
              <a:sym typeface="Proxima Nova"/>
            </a:endParaRPr>
          </a:p>
          <a:p>
            <a:pPr indent="-361950" lvl="1" marL="914400" marR="0" rtl="0" algn="l">
              <a:lnSpc>
                <a:spcPct val="100000"/>
              </a:lnSpc>
              <a:spcBef>
                <a:spcPts val="300"/>
              </a:spcBef>
              <a:spcAft>
                <a:spcPts val="0"/>
              </a:spcAft>
              <a:buClr>
                <a:srgbClr val="373636"/>
              </a:buClr>
              <a:buSzPts val="2100"/>
              <a:buFont typeface="Proxima Nova"/>
              <a:buChar char="▪"/>
            </a:pPr>
            <a:r>
              <a:rPr b="0" i="0" lang="en-US" sz="1400" u="none" cap="none" strike="noStrike">
                <a:solidFill>
                  <a:srgbClr val="373636"/>
                </a:solidFill>
                <a:latin typeface="Proxima Nova"/>
                <a:ea typeface="Proxima Nova"/>
                <a:cs typeface="Proxima Nova"/>
                <a:sym typeface="Proxima Nova"/>
              </a:rPr>
              <a:t>Intro (2')</a:t>
            </a:r>
            <a:endParaRPr b="0" i="0" sz="1400" u="none" cap="none" strike="noStrike">
              <a:solidFill>
                <a:srgbClr val="000000"/>
              </a:solidFill>
              <a:latin typeface="Proxima Nova"/>
              <a:ea typeface="Proxima Nova"/>
              <a:cs typeface="Proxima Nova"/>
              <a:sym typeface="Proxima Nova"/>
            </a:endParaRPr>
          </a:p>
          <a:p>
            <a:pPr indent="-361950" lvl="1" marL="914400" marR="0" rtl="0" algn="l">
              <a:lnSpc>
                <a:spcPct val="100000"/>
              </a:lnSpc>
              <a:spcBef>
                <a:spcPts val="300"/>
              </a:spcBef>
              <a:spcAft>
                <a:spcPts val="0"/>
              </a:spcAft>
              <a:buClr>
                <a:srgbClr val="373636"/>
              </a:buClr>
              <a:buSzPts val="2100"/>
              <a:buFont typeface="Proxima Nova"/>
              <a:buChar char="▪"/>
            </a:pPr>
            <a:r>
              <a:rPr b="0" i="0" lang="en-US" sz="1400" u="none" cap="none" strike="noStrike">
                <a:solidFill>
                  <a:srgbClr val="373636"/>
                </a:solidFill>
                <a:latin typeface="Proxima Nova"/>
                <a:ea typeface="Proxima Nova"/>
                <a:cs typeface="Proxima Nova"/>
                <a:sym typeface="Proxima Nova"/>
              </a:rPr>
              <a:t>Execute (3')</a:t>
            </a:r>
            <a:endParaRPr b="0" i="0" sz="1400" u="none" cap="none" strike="sngStrike">
              <a:solidFill>
                <a:srgbClr val="000000"/>
              </a:solidFill>
              <a:latin typeface="Proxima Nova"/>
              <a:ea typeface="Proxima Nova"/>
              <a:cs typeface="Proxima Nova"/>
              <a:sym typeface="Proxima Nova"/>
            </a:endParaRPr>
          </a:p>
          <a:p>
            <a:pPr indent="-361950" lvl="0" marL="457200" marR="0" rtl="0" algn="l">
              <a:lnSpc>
                <a:spcPct val="100000"/>
              </a:lnSpc>
              <a:spcBef>
                <a:spcPts val="300"/>
              </a:spcBef>
              <a:spcAft>
                <a:spcPts val="0"/>
              </a:spcAft>
              <a:buClr>
                <a:srgbClr val="373636"/>
              </a:buClr>
              <a:buSzPts val="2100"/>
              <a:buFont typeface="Proxima Nova"/>
              <a:buChar char="&gt;"/>
            </a:pPr>
            <a:r>
              <a:rPr b="0" i="0" lang="en-US" sz="1400" u="none" cap="none" strike="noStrike">
                <a:solidFill>
                  <a:srgbClr val="373636"/>
                </a:solidFill>
                <a:latin typeface="Proxima Nova"/>
                <a:ea typeface="Proxima Nova"/>
                <a:cs typeface="Proxima Nova"/>
                <a:sym typeface="Proxima Nova"/>
              </a:rPr>
              <a:t>Step 5: Find a solution for unmapped concepts (5')</a:t>
            </a:r>
            <a:endParaRPr b="0" i="0" sz="1400" u="none" cap="none" strike="noStrike">
              <a:solidFill>
                <a:srgbClr val="000000"/>
              </a:solidFill>
              <a:latin typeface="Proxima Nova"/>
              <a:ea typeface="Proxima Nova"/>
              <a:cs typeface="Proxima Nova"/>
              <a:sym typeface="Proxima Nova"/>
            </a:endParaRPr>
          </a:p>
          <a:p>
            <a:pPr indent="-361950" lvl="1" marL="914400" marR="0" rtl="0" algn="l">
              <a:lnSpc>
                <a:spcPct val="100000"/>
              </a:lnSpc>
              <a:spcBef>
                <a:spcPts val="300"/>
              </a:spcBef>
              <a:spcAft>
                <a:spcPts val="0"/>
              </a:spcAft>
              <a:buClr>
                <a:srgbClr val="373636"/>
              </a:buClr>
              <a:buSzPts val="2100"/>
              <a:buFont typeface="Proxima Nova"/>
              <a:buChar char="▪"/>
            </a:pPr>
            <a:r>
              <a:rPr b="0" i="0" lang="en-US" sz="1400" u="none" cap="none" strike="noStrike">
                <a:solidFill>
                  <a:srgbClr val="373636"/>
                </a:solidFill>
                <a:latin typeface="Proxima Nova"/>
                <a:ea typeface="Proxima Nova"/>
                <a:cs typeface="Proxima Nova"/>
                <a:sym typeface="Proxima Nova"/>
              </a:rPr>
              <a:t>Intro (5')</a:t>
            </a:r>
            <a:endParaRPr b="0" i="0" sz="1400" u="none" cap="none" strike="noStrike">
              <a:solidFill>
                <a:srgbClr val="373636"/>
              </a:solidFill>
              <a:latin typeface="Proxima Nova"/>
              <a:ea typeface="Proxima Nova"/>
              <a:cs typeface="Proxima Nova"/>
              <a:sym typeface="Proxima Nova"/>
            </a:endParaRPr>
          </a:p>
          <a:p>
            <a:pPr indent="-361950" lvl="0" marL="457200" marR="0" rtl="0" algn="l">
              <a:lnSpc>
                <a:spcPct val="100000"/>
              </a:lnSpc>
              <a:spcBef>
                <a:spcPts val="300"/>
              </a:spcBef>
              <a:spcAft>
                <a:spcPts val="0"/>
              </a:spcAft>
              <a:buClr>
                <a:srgbClr val="373636"/>
              </a:buClr>
              <a:buSzPts val="2100"/>
              <a:buFont typeface="Proxima Nova"/>
              <a:buChar char="&gt;"/>
            </a:pPr>
            <a:r>
              <a:rPr b="0" i="0" lang="en-US" sz="1400" u="none" cap="none" strike="noStrike">
                <a:solidFill>
                  <a:srgbClr val="373636"/>
                </a:solidFill>
                <a:latin typeface="Proxima Nova"/>
                <a:ea typeface="Proxima Nova"/>
                <a:cs typeface="Proxima Nova"/>
                <a:sym typeface="Proxima Nova"/>
              </a:rPr>
              <a:t>Step 6: Establish an implementation model (10')</a:t>
            </a:r>
            <a:endParaRPr b="0" i="0" sz="1400" u="none" cap="none" strike="noStrike">
              <a:solidFill>
                <a:srgbClr val="000000"/>
              </a:solidFill>
              <a:latin typeface="Proxima Nova"/>
              <a:ea typeface="Proxima Nova"/>
              <a:cs typeface="Proxima Nova"/>
              <a:sym typeface="Proxima Nova"/>
            </a:endParaRPr>
          </a:p>
          <a:p>
            <a:pPr indent="-361950" lvl="1" marL="914400" marR="0" rtl="0" algn="l">
              <a:lnSpc>
                <a:spcPct val="100000"/>
              </a:lnSpc>
              <a:spcBef>
                <a:spcPts val="300"/>
              </a:spcBef>
              <a:spcAft>
                <a:spcPts val="0"/>
              </a:spcAft>
              <a:buClr>
                <a:srgbClr val="373636"/>
              </a:buClr>
              <a:buSzPts val="2100"/>
              <a:buFont typeface="Proxima Nova"/>
              <a:buChar char="▪"/>
            </a:pPr>
            <a:r>
              <a:rPr b="0" i="0" lang="en-US" sz="1400" u="none" cap="none" strike="noStrike">
                <a:solidFill>
                  <a:srgbClr val="373636"/>
                </a:solidFill>
                <a:latin typeface="Proxima Nova"/>
                <a:ea typeface="Proxima Nova"/>
                <a:cs typeface="Proxima Nova"/>
                <a:sym typeface="Proxima Nova"/>
              </a:rPr>
              <a:t>Intro (10')</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300"/>
              </a:spcBef>
              <a:spcAft>
                <a:spcPts val="0"/>
              </a:spcAft>
              <a:buClr>
                <a:srgbClr val="000000"/>
              </a:buClr>
              <a:buSzPts val="1050"/>
              <a:buFont typeface="Arial"/>
              <a:buNone/>
            </a:pPr>
            <a:r>
              <a:t/>
            </a:r>
            <a:endParaRPr b="0" i="0" sz="1050" u="none" cap="none" strike="noStrike">
              <a:solidFill>
                <a:srgbClr val="373636"/>
              </a:solidFill>
              <a:latin typeface="Proxima Nova"/>
              <a:ea typeface="Proxima Nova"/>
              <a:cs typeface="Proxima Nova"/>
              <a:sym typeface="Proxima Nova"/>
            </a:endParaRPr>
          </a:p>
          <a:p>
            <a:pPr indent="-228600" lvl="0" marL="457200" marR="0" rtl="0" algn="l">
              <a:lnSpc>
                <a:spcPct val="100000"/>
              </a:lnSpc>
              <a:spcBef>
                <a:spcPts val="600"/>
              </a:spcBef>
              <a:spcAft>
                <a:spcPts val="0"/>
              </a:spcAft>
              <a:buClr>
                <a:srgbClr val="373636"/>
              </a:buClr>
              <a:buSzPts val="2100"/>
              <a:buFont typeface="Arial"/>
              <a:buNone/>
            </a:pPr>
            <a:r>
              <a:t/>
            </a:r>
            <a:endParaRPr b="0" i="0" sz="2100" u="none" cap="none" strike="noStrike">
              <a:solidFill>
                <a:srgbClr val="373636"/>
              </a:solidFill>
              <a:latin typeface="Proxima Nova"/>
              <a:ea typeface="Proxima Nova"/>
              <a:cs typeface="Proxima Nova"/>
              <a:sym typeface="Proxima Nova"/>
            </a:endParaRPr>
          </a:p>
        </p:txBody>
      </p:sp>
      <p:pic>
        <p:nvPicPr>
          <p:cNvPr id="538" name="Google Shape;538;p56"/>
          <p:cNvPicPr preferRelativeResize="0"/>
          <p:nvPr/>
        </p:nvPicPr>
        <p:blipFill rotWithShape="1">
          <a:blip r:embed="rId4">
            <a:alphaModFix/>
          </a:blip>
          <a:srcRect b="0" l="0" r="39257" t="0"/>
          <a:stretch/>
        </p:blipFill>
        <p:spPr>
          <a:xfrm>
            <a:off x="609863" y="223850"/>
            <a:ext cx="408225" cy="425050"/>
          </a:xfrm>
          <a:prstGeom prst="rect">
            <a:avLst/>
          </a:prstGeom>
          <a:noFill/>
          <a:ln>
            <a:noFill/>
          </a:ln>
        </p:spPr>
      </p:pic>
      <p:pic>
        <p:nvPicPr>
          <p:cNvPr id="539" name="Google Shape;539;p56"/>
          <p:cNvPicPr preferRelativeResize="0"/>
          <p:nvPr/>
        </p:nvPicPr>
        <p:blipFill rotWithShape="1">
          <a:blip r:embed="rId3">
            <a:alphaModFix/>
          </a:blip>
          <a:srcRect b="0" l="0" r="0" t="0"/>
          <a:stretch/>
        </p:blipFill>
        <p:spPr>
          <a:xfrm>
            <a:off x="7408525" y="1518965"/>
            <a:ext cx="711125" cy="220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124" name="Shape 124"/>
        <p:cNvGrpSpPr/>
        <p:nvPr/>
      </p:nvGrpSpPr>
      <p:grpSpPr>
        <a:xfrm>
          <a:off x="0" y="0"/>
          <a:ext cx="0" cy="0"/>
          <a:chOff x="0" y="0"/>
          <a:chExt cx="0" cy="0"/>
        </a:xfrm>
      </p:grpSpPr>
      <p:sp>
        <p:nvSpPr>
          <p:cNvPr id="125" name="Google Shape;125;p21"/>
          <p:cNvSpPr/>
          <p:nvPr/>
        </p:nvSpPr>
        <p:spPr>
          <a:xfrm>
            <a:off x="4572000" y="0"/>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1"/>
          <p:cNvSpPr txBox="1"/>
          <p:nvPr/>
        </p:nvSpPr>
        <p:spPr>
          <a:xfrm>
            <a:off x="-18858" y="2443"/>
            <a:ext cx="4283700" cy="837000"/>
          </a:xfrm>
          <a:prstGeom prst="rect">
            <a:avLst/>
          </a:prstGeom>
          <a:noFill/>
          <a:ln>
            <a:noFill/>
          </a:ln>
        </p:spPr>
        <p:txBody>
          <a:bodyPr anchorCtr="0" anchor="t" bIns="91425" lIns="91425" spcFirstLastPara="1" rIns="91425" wrap="square" tIns="91425">
            <a:noAutofit/>
          </a:bodyPr>
          <a:lstStyle/>
          <a:p>
            <a:pPr indent="0" lvl="0" marL="0" marR="0" rtl="0" algn="ctr">
              <a:lnSpc>
                <a:spcPct val="102702"/>
              </a:lnSpc>
              <a:spcBef>
                <a:spcPts val="0"/>
              </a:spcBef>
              <a:spcAft>
                <a:spcPts val="0"/>
              </a:spcAft>
              <a:buClr>
                <a:schemeClr val="dk1"/>
              </a:buClr>
              <a:buSzPts val="3700"/>
              <a:buFont typeface="Proxima Nova"/>
              <a:buNone/>
            </a:pPr>
            <a:r>
              <a:rPr i="0" lang="en-US" sz="8200" u="none" cap="none" strike="noStrike">
                <a:solidFill>
                  <a:schemeClr val="dk1"/>
                </a:solidFill>
                <a:latin typeface="Proxima Nova"/>
                <a:ea typeface="Proxima Nova"/>
                <a:cs typeface="Proxima Nova"/>
                <a:sym typeface="Proxima Nova"/>
              </a:rPr>
              <a:t>Today</a:t>
            </a:r>
            <a:endParaRPr i="0" sz="8200" u="none" cap="none" strike="noStrike">
              <a:solidFill>
                <a:schemeClr val="dk1"/>
              </a:solidFill>
              <a:latin typeface="Proxima Nova"/>
              <a:ea typeface="Proxima Nova"/>
              <a:cs typeface="Proxima Nova"/>
              <a:sym typeface="Proxima Nova"/>
            </a:endParaRPr>
          </a:p>
        </p:txBody>
      </p:sp>
      <p:sp>
        <p:nvSpPr>
          <p:cNvPr id="127" name="Google Shape;127;p21"/>
          <p:cNvSpPr txBox="1"/>
          <p:nvPr/>
        </p:nvSpPr>
        <p:spPr>
          <a:xfrm>
            <a:off x="745251" y="1608723"/>
            <a:ext cx="2755500" cy="218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373636"/>
                </a:solidFill>
                <a:latin typeface="Proxima Nova"/>
                <a:ea typeface="Proxima Nova"/>
                <a:cs typeface="Proxima Nova"/>
                <a:sym typeface="Proxima Nova"/>
              </a:rPr>
              <a:t>13:05 - 13:50</a:t>
            </a:r>
            <a:r>
              <a:rPr i="0" lang="en-US" sz="1200" u="none" cap="none" strike="noStrike">
                <a:solidFill>
                  <a:srgbClr val="373636"/>
                </a:solidFill>
                <a:latin typeface="Proxima Nova"/>
                <a:ea typeface="Proxima Nova"/>
                <a:cs typeface="Proxima Nova"/>
                <a:sym typeface="Proxima Nova"/>
              </a:rPr>
              <a:t> - </a:t>
            </a:r>
            <a:r>
              <a:rPr i="1" lang="en-US" sz="1200" u="none" cap="none" strike="noStrike">
                <a:solidFill>
                  <a:srgbClr val="373636"/>
                </a:solidFill>
                <a:highlight>
                  <a:srgbClr val="FFFF00"/>
                </a:highlight>
                <a:latin typeface="Proxima Nova"/>
                <a:ea typeface="Proxima Nova"/>
                <a:cs typeface="Proxima Nova"/>
                <a:sym typeface="Proxima Nova"/>
              </a:rPr>
              <a:t>plenary</a:t>
            </a:r>
            <a:r>
              <a:rPr i="0" lang="en-US" sz="1200" u="none" cap="none" strike="noStrike">
                <a:solidFill>
                  <a:srgbClr val="373636"/>
                </a:solidFill>
                <a:highlight>
                  <a:srgbClr val="FFFF00"/>
                </a:highlight>
                <a:latin typeface="Proxima Nova"/>
                <a:ea typeface="Proxima Nova"/>
                <a:cs typeface="Proxima Nova"/>
                <a:sym typeface="Proxima Nova"/>
              </a:rPr>
              <a:t>​</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rPr i="0" lang="en-US" sz="1200" u="none" cap="none" strike="noStrike">
                <a:solidFill>
                  <a:srgbClr val="373636"/>
                </a:solidFill>
                <a:latin typeface="Proxima Nova"/>
                <a:ea typeface="Proxima Nova"/>
                <a:cs typeface="Proxima Nova"/>
                <a:sym typeface="Proxima Nova"/>
              </a:rPr>
              <a:t>Introduction </a:t>
            </a:r>
            <a:r>
              <a:rPr lang="en-US" sz="1200">
                <a:solidFill>
                  <a:srgbClr val="373636"/>
                </a:solidFill>
                <a:latin typeface="Proxima Nova"/>
                <a:ea typeface="Proxima Nova"/>
                <a:cs typeface="Proxima Nova"/>
                <a:sym typeface="Proxima Nova"/>
              </a:rPr>
              <a:t>ICEG</a:t>
            </a:r>
            <a:r>
              <a:rPr i="0" lang="en-US" sz="1200" u="none" cap="none" strike="noStrike">
                <a:solidFill>
                  <a:srgbClr val="373636"/>
                </a:solidFill>
                <a:latin typeface="Proxima Nova"/>
                <a:ea typeface="Proxima Nova"/>
                <a:cs typeface="Proxima Nova"/>
                <a:sym typeface="Proxima Nova"/>
              </a:rPr>
              <a:t> 10’​</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rPr lang="en-US" sz="1200">
                <a:solidFill>
                  <a:srgbClr val="373636"/>
                </a:solidFill>
                <a:latin typeface="Proxima Nova"/>
                <a:ea typeface="Proxima Nova"/>
                <a:cs typeface="Proxima Nova"/>
                <a:sym typeface="Proxima Nova"/>
              </a:rPr>
              <a:t>About linked data </a:t>
            </a:r>
            <a:r>
              <a:rPr i="0" lang="en-US" sz="1200" u="none" cap="none" strike="noStrike">
                <a:solidFill>
                  <a:srgbClr val="373636"/>
                </a:solidFill>
                <a:latin typeface="Proxima Nova"/>
                <a:ea typeface="Proxima Nova"/>
                <a:cs typeface="Proxima Nova"/>
                <a:sym typeface="Proxima Nova"/>
              </a:rPr>
              <a:t>40'</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200">
              <a:solidFill>
                <a:srgbClr val="373636"/>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200">
              <a:solidFill>
                <a:srgbClr val="373636"/>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b="1" i="0" lang="en-US" sz="1200" u="none" cap="none" strike="noStrike">
                <a:solidFill>
                  <a:srgbClr val="373636"/>
                </a:solidFill>
                <a:latin typeface="Proxima Nova"/>
                <a:ea typeface="Proxima Nova"/>
                <a:cs typeface="Proxima Nova"/>
                <a:sym typeface="Proxima Nova"/>
              </a:rPr>
              <a:t>13:50 – 14:00</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rPr lang="en-US" sz="1200">
                <a:solidFill>
                  <a:srgbClr val="373636"/>
                </a:solidFill>
                <a:latin typeface="Proxima Nova"/>
                <a:ea typeface="Proxima Nova"/>
                <a:cs typeface="Proxima Nova"/>
                <a:sym typeface="Proxima Nova"/>
              </a:rPr>
              <a:t>B</a:t>
            </a:r>
            <a:r>
              <a:rPr i="0" lang="en-US" sz="1200" u="none" cap="none" strike="noStrike">
                <a:solidFill>
                  <a:srgbClr val="373636"/>
                </a:solidFill>
                <a:latin typeface="Proxima Nova"/>
                <a:ea typeface="Proxima Nova"/>
                <a:cs typeface="Proxima Nova"/>
                <a:sym typeface="Proxima Nova"/>
              </a:rPr>
              <a:t>reak 10'</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200">
              <a:solidFill>
                <a:srgbClr val="373636"/>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200">
              <a:solidFill>
                <a:srgbClr val="373636"/>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b="0" i="0" sz="1400" u="none" cap="none" strike="noStrike">
              <a:solidFill>
                <a:srgbClr val="373636"/>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b="0" i="0" sz="1400" u="none" cap="none" strike="noStrike">
              <a:solidFill>
                <a:srgbClr val="373636"/>
              </a:solidFill>
              <a:latin typeface="Proxima Nova"/>
              <a:ea typeface="Proxima Nova"/>
              <a:cs typeface="Proxima Nova"/>
              <a:sym typeface="Proxima Nova"/>
            </a:endParaRPr>
          </a:p>
        </p:txBody>
      </p:sp>
      <p:pic>
        <p:nvPicPr>
          <p:cNvPr id="128" name="Google Shape;128;p21"/>
          <p:cNvPicPr preferRelativeResize="0"/>
          <p:nvPr/>
        </p:nvPicPr>
        <p:blipFill>
          <a:blip r:embed="rId3">
            <a:alphaModFix/>
          </a:blip>
          <a:stretch>
            <a:fillRect/>
          </a:stretch>
        </p:blipFill>
        <p:spPr>
          <a:xfrm>
            <a:off x="4572000" y="1066787"/>
            <a:ext cx="4572000" cy="300991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57"/>
          <p:cNvSpPr/>
          <p:nvPr/>
        </p:nvSpPr>
        <p:spPr>
          <a:xfrm>
            <a:off x="1507425" y="651750"/>
            <a:ext cx="6106200" cy="432000"/>
          </a:xfrm>
          <a:prstGeom prst="rect">
            <a:avLst/>
          </a:prstGeom>
          <a:solidFill>
            <a:schemeClr val="accent1"/>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545" name="Google Shape;545;p57"/>
          <p:cNvSpPr txBox="1"/>
          <p:nvPr>
            <p:ph idx="12" type="sldNum"/>
          </p:nvPr>
        </p:nvSpPr>
        <p:spPr>
          <a:xfrm>
            <a:off x="8164677" y="4779753"/>
            <a:ext cx="682500" cy="196200"/>
          </a:xfrm>
          <a:prstGeom prst="rect">
            <a:avLst/>
          </a:prstGeom>
          <a:noFill/>
          <a:ln>
            <a:noFill/>
          </a:ln>
        </p:spPr>
        <p:txBody>
          <a:bodyPr anchorCtr="0" anchor="ctr" bIns="39550" lIns="39550" spcFirstLastPara="1" rIns="39550" wrap="square" tIns="395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800" u="none" cap="none" strike="noStrike">
                <a:solidFill>
                  <a:srgbClr val="F6F5F3"/>
                </a:solidFill>
                <a:latin typeface="Arial"/>
                <a:ea typeface="Arial"/>
                <a:cs typeface="Arial"/>
                <a:sym typeface="Arial"/>
              </a:rPr>
              <a:t>‹#›</a:t>
            </a:fld>
            <a:endParaRPr b="0" i="0" sz="800" u="none" cap="none" strike="noStrike">
              <a:solidFill>
                <a:srgbClr val="F6F5F3"/>
              </a:solidFill>
              <a:latin typeface="Arial"/>
              <a:ea typeface="Arial"/>
              <a:cs typeface="Arial"/>
              <a:sym typeface="Arial"/>
            </a:endParaRPr>
          </a:p>
        </p:txBody>
      </p:sp>
      <p:sp>
        <p:nvSpPr>
          <p:cNvPr id="546" name="Google Shape;546;p57"/>
          <p:cNvSpPr/>
          <p:nvPr/>
        </p:nvSpPr>
        <p:spPr>
          <a:xfrm>
            <a:off x="1484854" y="1310159"/>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547" name="Google Shape;547;p57"/>
          <p:cNvSpPr txBox="1"/>
          <p:nvPr/>
        </p:nvSpPr>
        <p:spPr>
          <a:xfrm>
            <a:off x="1872415" y="139486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2. List and inventarize relevant concepts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548" name="Google Shape;548;p57"/>
          <p:cNvSpPr txBox="1"/>
          <p:nvPr/>
        </p:nvSpPr>
        <p:spPr>
          <a:xfrm>
            <a:off x="1874704" y="74250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1. Define use case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549" name="Google Shape;549;p57"/>
          <p:cNvSpPr/>
          <p:nvPr/>
        </p:nvSpPr>
        <p:spPr>
          <a:xfrm>
            <a:off x="1484854" y="2629409"/>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550" name="Google Shape;550;p57"/>
          <p:cNvSpPr txBox="1"/>
          <p:nvPr/>
        </p:nvSpPr>
        <p:spPr>
          <a:xfrm>
            <a:off x="1872415" y="271411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4. Map your concepts on the existing vocabularies and AP’s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551" name="Google Shape;551;p57"/>
          <p:cNvSpPr/>
          <p:nvPr/>
        </p:nvSpPr>
        <p:spPr>
          <a:xfrm>
            <a:off x="1507425" y="1973450"/>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552" name="Google Shape;552;p57"/>
          <p:cNvSpPr txBox="1"/>
          <p:nvPr/>
        </p:nvSpPr>
        <p:spPr>
          <a:xfrm>
            <a:off x="1874704" y="206420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3. Study and look for existing vocabularies and AP’s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553" name="Google Shape;553;p57"/>
          <p:cNvSpPr/>
          <p:nvPr/>
        </p:nvSpPr>
        <p:spPr>
          <a:xfrm>
            <a:off x="1508529" y="3948659"/>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554" name="Google Shape;554;p57"/>
          <p:cNvSpPr txBox="1"/>
          <p:nvPr/>
        </p:nvSpPr>
        <p:spPr>
          <a:xfrm>
            <a:off x="1896090" y="403336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6. Establish an implementation model</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555" name="Google Shape;555;p57"/>
          <p:cNvSpPr/>
          <p:nvPr/>
        </p:nvSpPr>
        <p:spPr>
          <a:xfrm>
            <a:off x="1531100" y="3292700"/>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556" name="Google Shape;556;p57"/>
          <p:cNvSpPr txBox="1"/>
          <p:nvPr/>
        </p:nvSpPr>
        <p:spPr>
          <a:xfrm>
            <a:off x="1898379" y="338345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5. Find a solution for unmapped concepts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pic>
        <p:nvPicPr>
          <p:cNvPr id="557" name="Google Shape;557;p57"/>
          <p:cNvPicPr preferRelativeResize="0"/>
          <p:nvPr/>
        </p:nvPicPr>
        <p:blipFill rotWithShape="1">
          <a:blip r:embed="rId3">
            <a:alphaModFix/>
          </a:blip>
          <a:srcRect b="0" l="0" r="0" t="0"/>
          <a:stretch/>
        </p:blipFill>
        <p:spPr>
          <a:xfrm>
            <a:off x="7637300" y="1394869"/>
            <a:ext cx="711125" cy="220450"/>
          </a:xfrm>
          <a:prstGeom prst="rect">
            <a:avLst/>
          </a:prstGeom>
          <a:noFill/>
          <a:ln>
            <a:noFill/>
          </a:ln>
        </p:spPr>
      </p:pic>
      <p:pic>
        <p:nvPicPr>
          <p:cNvPr id="558" name="Google Shape;558;p57"/>
          <p:cNvPicPr preferRelativeResize="0"/>
          <p:nvPr/>
        </p:nvPicPr>
        <p:blipFill rotWithShape="1">
          <a:blip r:embed="rId3">
            <a:alphaModFix/>
          </a:blip>
          <a:srcRect b="0" l="0" r="0" t="0"/>
          <a:stretch/>
        </p:blipFill>
        <p:spPr>
          <a:xfrm>
            <a:off x="7637299" y="2720108"/>
            <a:ext cx="711125" cy="2204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58"/>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1: Define use case </a:t>
            </a:r>
            <a:endParaRPr b="1" i="0" sz="2400" u="none" cap="none" strike="noStrike">
              <a:solidFill>
                <a:srgbClr val="000000"/>
              </a:solidFill>
              <a:latin typeface="Proxima Nova"/>
              <a:ea typeface="Proxima Nova"/>
              <a:cs typeface="Proxima Nova"/>
              <a:sym typeface="Proxima Nova"/>
            </a:endParaRPr>
          </a:p>
        </p:txBody>
      </p:sp>
      <p:cxnSp>
        <p:nvCxnSpPr>
          <p:cNvPr id="564" name="Google Shape;564;p58"/>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565" name="Google Shape;565;p58"/>
          <p:cNvSpPr txBox="1"/>
          <p:nvPr>
            <p:ph idx="4294967295" type="body"/>
          </p:nvPr>
        </p:nvSpPr>
        <p:spPr>
          <a:xfrm>
            <a:off x="438513" y="1942238"/>
            <a:ext cx="7764193" cy="275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1000"/>
              </a:spcBef>
              <a:spcAft>
                <a:spcPts val="0"/>
              </a:spcAft>
              <a:buSzPts val="1980"/>
              <a:buNone/>
            </a:pPr>
            <a:r>
              <a:rPr b="1" lang="en-US" sz="1900">
                <a:solidFill>
                  <a:srgbClr val="000000"/>
                </a:solidFill>
                <a:highlight>
                  <a:srgbClr val="FFFF00"/>
                </a:highlight>
              </a:rPr>
              <a:t>Use case:</a:t>
            </a:r>
            <a:endParaRPr b="1" sz="1900">
              <a:solidFill>
                <a:srgbClr val="000000"/>
              </a:solidFill>
              <a:highlight>
                <a:srgbClr val="FFFF00"/>
              </a:highlight>
            </a:endParaRPr>
          </a:p>
          <a:p>
            <a:pPr indent="0" lvl="0" marL="0" rtl="0" algn="l">
              <a:lnSpc>
                <a:spcPct val="100000"/>
              </a:lnSpc>
              <a:spcBef>
                <a:spcPts val="1000"/>
              </a:spcBef>
              <a:spcAft>
                <a:spcPts val="0"/>
              </a:spcAft>
              <a:buSzPts val="1980"/>
              <a:buNone/>
            </a:pPr>
            <a:r>
              <a:rPr b="1" lang="en-US" sz="1900">
                <a:solidFill>
                  <a:srgbClr val="000000"/>
                </a:solidFill>
              </a:rPr>
              <a:t>The exchange of information about different types of creative works available within our library. This includes information on :</a:t>
            </a:r>
            <a:endParaRPr/>
          </a:p>
          <a:p>
            <a:pPr indent="-349250" lvl="0" marL="457200" rtl="0" algn="l">
              <a:lnSpc>
                <a:spcPct val="100000"/>
              </a:lnSpc>
              <a:spcBef>
                <a:spcPts val="1000"/>
              </a:spcBef>
              <a:spcAft>
                <a:spcPts val="0"/>
              </a:spcAft>
              <a:buClr>
                <a:srgbClr val="000000"/>
              </a:buClr>
              <a:buSzPts val="1900"/>
              <a:buChar char="-"/>
            </a:pPr>
            <a:r>
              <a:rPr lang="en-US" sz="1900">
                <a:solidFill>
                  <a:srgbClr val="000000"/>
                </a:solidFill>
              </a:rPr>
              <a:t>The type creative work (books, movies, photographs…)</a:t>
            </a:r>
            <a:endParaRPr/>
          </a:p>
          <a:p>
            <a:pPr indent="-349250" lvl="0" marL="457200" rtl="0" algn="l">
              <a:lnSpc>
                <a:spcPct val="100000"/>
              </a:lnSpc>
              <a:spcBef>
                <a:spcPts val="1000"/>
              </a:spcBef>
              <a:spcAft>
                <a:spcPts val="0"/>
              </a:spcAft>
              <a:buClr>
                <a:srgbClr val="000000"/>
              </a:buClr>
              <a:buSzPts val="1900"/>
              <a:buChar char="-"/>
            </a:pPr>
            <a:r>
              <a:rPr lang="en-US" sz="1900">
                <a:solidFill>
                  <a:srgbClr val="000000"/>
                </a:solidFill>
              </a:rPr>
              <a:t>The author</a:t>
            </a:r>
            <a:endParaRPr/>
          </a:p>
          <a:p>
            <a:pPr indent="-349250" lvl="0" marL="457200" rtl="0" algn="l">
              <a:lnSpc>
                <a:spcPct val="100000"/>
              </a:lnSpc>
              <a:spcBef>
                <a:spcPts val="1000"/>
              </a:spcBef>
              <a:spcAft>
                <a:spcPts val="0"/>
              </a:spcAft>
              <a:buClr>
                <a:srgbClr val="000000"/>
              </a:buClr>
              <a:buSzPts val="1900"/>
              <a:buChar char="-"/>
            </a:pPr>
            <a:r>
              <a:rPr lang="en-US" sz="1900">
                <a:solidFill>
                  <a:srgbClr val="000000"/>
                </a:solidFill>
              </a:rPr>
              <a:t>The publisher of the work</a:t>
            </a:r>
            <a:endParaRPr/>
          </a:p>
          <a:p>
            <a:pPr indent="-349250" lvl="0" marL="457200" rtl="0" algn="l">
              <a:lnSpc>
                <a:spcPct val="100000"/>
              </a:lnSpc>
              <a:spcBef>
                <a:spcPts val="1000"/>
              </a:spcBef>
              <a:spcAft>
                <a:spcPts val="0"/>
              </a:spcAft>
              <a:buClr>
                <a:srgbClr val="000000"/>
              </a:buClr>
              <a:buSzPts val="1900"/>
              <a:buChar char="-"/>
            </a:pPr>
            <a:r>
              <a:rPr lang="en-US" sz="1900">
                <a:solidFill>
                  <a:srgbClr val="000000"/>
                </a:solidFill>
              </a:rPr>
              <a:t>…</a:t>
            </a:r>
            <a:endParaRPr sz="1900">
              <a:solidFill>
                <a:srgbClr val="000000"/>
              </a:solidFill>
            </a:endParaRPr>
          </a:p>
          <a:p>
            <a:pPr indent="0" lvl="0" marL="0" rtl="0" algn="l">
              <a:lnSpc>
                <a:spcPct val="90000"/>
              </a:lnSpc>
              <a:spcBef>
                <a:spcPts val="1000"/>
              </a:spcBef>
              <a:spcAft>
                <a:spcPts val="0"/>
              </a:spcAft>
              <a:buSzPts val="1980"/>
              <a:buNone/>
            </a:pPr>
            <a:r>
              <a:t/>
            </a:r>
            <a:endParaRPr sz="1800"/>
          </a:p>
          <a:p>
            <a:pPr indent="0" lvl="0" marL="0" marR="38100" rtl="0" algn="l">
              <a:lnSpc>
                <a:spcPct val="128571"/>
              </a:lnSpc>
              <a:spcBef>
                <a:spcPts val="0"/>
              </a:spcBef>
              <a:spcAft>
                <a:spcPts val="0"/>
              </a:spcAft>
              <a:buSzPts val="1980"/>
              <a:buNone/>
            </a:pPr>
            <a:r>
              <a:t/>
            </a:r>
            <a:endParaRPr sz="2100">
              <a:solidFill>
                <a:srgbClr val="222222"/>
              </a:solidFill>
              <a:highlight>
                <a:srgbClr val="F8F9FA"/>
              </a:highlight>
              <a:latin typeface="Arial"/>
              <a:ea typeface="Arial"/>
              <a:cs typeface="Arial"/>
              <a:sym typeface="Arial"/>
            </a:endParaRPr>
          </a:p>
          <a:p>
            <a:pPr indent="0" lvl="0" marL="0" rtl="0" algn="l">
              <a:lnSpc>
                <a:spcPct val="90000"/>
              </a:lnSpc>
              <a:spcBef>
                <a:spcPts val="300"/>
              </a:spcBef>
              <a:spcAft>
                <a:spcPts val="0"/>
              </a:spcAft>
              <a:buSzPts val="1980"/>
              <a:buNone/>
            </a:pPr>
            <a:r>
              <a:t/>
            </a:r>
            <a:endParaRPr sz="1800"/>
          </a:p>
        </p:txBody>
      </p:sp>
      <p:sp>
        <p:nvSpPr>
          <p:cNvPr id="566" name="Google Shape;566;p58"/>
          <p:cNvSpPr/>
          <p:nvPr/>
        </p:nvSpPr>
        <p:spPr>
          <a:xfrm>
            <a:off x="8633525" y="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1</a:t>
            </a:r>
            <a:endParaRPr b="1" i="0" sz="1000" u="none" cap="none" strike="noStrike">
              <a:solidFill>
                <a:srgbClr val="000000"/>
              </a:solidFill>
              <a:latin typeface="Calibri"/>
              <a:ea typeface="Calibri"/>
              <a:cs typeface="Calibri"/>
              <a:sym typeface="Calibri"/>
            </a:endParaRPr>
          </a:p>
        </p:txBody>
      </p:sp>
      <p:sp>
        <p:nvSpPr>
          <p:cNvPr id="567" name="Google Shape;567;p58"/>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568" name="Google Shape;568;p58"/>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569" name="Google Shape;569;p58"/>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570" name="Google Shape;570;p58"/>
          <p:cNvSpPr/>
          <p:nvPr/>
        </p:nvSpPr>
        <p:spPr>
          <a:xfrm>
            <a:off x="8633525" y="13392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6</a:t>
            </a:r>
            <a:endParaRPr b="1" i="0" sz="1000" u="none" cap="none" strike="noStrike">
              <a:solidFill>
                <a:srgbClr val="CCCCCC"/>
              </a:solidFill>
              <a:latin typeface="Calibri"/>
              <a:ea typeface="Calibri"/>
              <a:cs typeface="Calibri"/>
              <a:sym typeface="Calibri"/>
            </a:endParaRPr>
          </a:p>
        </p:txBody>
      </p:sp>
      <p:sp>
        <p:nvSpPr>
          <p:cNvPr id="571" name="Google Shape;571;p58"/>
          <p:cNvSpPr/>
          <p:nvPr/>
        </p:nvSpPr>
        <p:spPr>
          <a:xfrm>
            <a:off x="8633525" y="10717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5</a:t>
            </a:r>
            <a:endParaRPr b="1" i="0" sz="1000" u="none" cap="none" strike="noStrike">
              <a:solidFill>
                <a:srgbClr val="CCCCCC"/>
              </a:solidFill>
              <a:latin typeface="Calibri"/>
              <a:ea typeface="Calibri"/>
              <a:cs typeface="Calibri"/>
              <a:sym typeface="Calibri"/>
            </a:endParaRPr>
          </a:p>
        </p:txBody>
      </p:sp>
      <p:grpSp>
        <p:nvGrpSpPr>
          <p:cNvPr id="572" name="Google Shape;572;p58"/>
          <p:cNvGrpSpPr/>
          <p:nvPr/>
        </p:nvGrpSpPr>
        <p:grpSpPr>
          <a:xfrm>
            <a:off x="8312597" y="4077556"/>
            <a:ext cx="941157" cy="823920"/>
            <a:chOff x="8312597" y="4077556"/>
            <a:chExt cx="941157" cy="823920"/>
          </a:xfrm>
        </p:grpSpPr>
        <p:pic>
          <p:nvPicPr>
            <p:cNvPr id="573" name="Google Shape;573;p58"/>
            <p:cNvPicPr preferRelativeResize="0"/>
            <p:nvPr/>
          </p:nvPicPr>
          <p:blipFill rotWithShape="1">
            <a:blip r:embed="rId3">
              <a:alphaModFix/>
            </a:blip>
            <a:srcRect b="0" l="0" r="0" t="0"/>
            <a:stretch/>
          </p:blipFill>
          <p:spPr>
            <a:xfrm>
              <a:off x="8391125" y="4491000"/>
              <a:ext cx="410476" cy="410476"/>
            </a:xfrm>
            <a:prstGeom prst="rect">
              <a:avLst/>
            </a:prstGeom>
            <a:noFill/>
            <a:ln>
              <a:noFill/>
            </a:ln>
          </p:spPr>
        </p:pic>
        <p:sp>
          <p:nvSpPr>
            <p:cNvPr id="574" name="Google Shape;574;p58"/>
            <p:cNvSpPr txBox="1"/>
            <p:nvPr/>
          </p:nvSpPr>
          <p:spPr>
            <a:xfrm rot="776456">
              <a:off x="8351152" y="4168689"/>
              <a:ext cx="864046" cy="44232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acifico"/>
                  <a:ea typeface="Pacifico"/>
                  <a:cs typeface="Pacifico"/>
                  <a:sym typeface="Pacifico"/>
                </a:rPr>
                <a:t>solution</a:t>
              </a:r>
              <a:endParaRPr b="0" i="0" sz="1400" u="none" cap="none" strike="noStrike">
                <a:solidFill>
                  <a:srgbClr val="000000"/>
                </a:solidFill>
                <a:latin typeface="Pacifico"/>
                <a:ea typeface="Pacifico"/>
                <a:cs typeface="Pacifico"/>
                <a:sym typeface="Pacifico"/>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59"/>
          <p:cNvSpPr/>
          <p:nvPr/>
        </p:nvSpPr>
        <p:spPr>
          <a:xfrm>
            <a:off x="1507425" y="651750"/>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580" name="Google Shape;580;p59"/>
          <p:cNvSpPr txBox="1"/>
          <p:nvPr>
            <p:ph idx="12" type="sldNum"/>
          </p:nvPr>
        </p:nvSpPr>
        <p:spPr>
          <a:xfrm>
            <a:off x="8164677" y="4779753"/>
            <a:ext cx="682500" cy="196200"/>
          </a:xfrm>
          <a:prstGeom prst="rect">
            <a:avLst/>
          </a:prstGeom>
          <a:noFill/>
          <a:ln>
            <a:noFill/>
          </a:ln>
        </p:spPr>
        <p:txBody>
          <a:bodyPr anchorCtr="0" anchor="ctr" bIns="39550" lIns="39550" spcFirstLastPara="1" rIns="39550" wrap="square" tIns="395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800" u="none" cap="none" strike="noStrike">
                <a:solidFill>
                  <a:srgbClr val="F6F5F3"/>
                </a:solidFill>
                <a:latin typeface="Arial"/>
                <a:ea typeface="Arial"/>
                <a:cs typeface="Arial"/>
                <a:sym typeface="Arial"/>
              </a:rPr>
              <a:t>‹#›</a:t>
            </a:fld>
            <a:endParaRPr b="0" i="0" sz="800" u="none" cap="none" strike="noStrike">
              <a:solidFill>
                <a:srgbClr val="F6F5F3"/>
              </a:solidFill>
              <a:latin typeface="Arial"/>
              <a:ea typeface="Arial"/>
              <a:cs typeface="Arial"/>
              <a:sym typeface="Arial"/>
            </a:endParaRPr>
          </a:p>
        </p:txBody>
      </p:sp>
      <p:sp>
        <p:nvSpPr>
          <p:cNvPr id="581" name="Google Shape;581;p59"/>
          <p:cNvSpPr/>
          <p:nvPr/>
        </p:nvSpPr>
        <p:spPr>
          <a:xfrm>
            <a:off x="1484854" y="1310159"/>
            <a:ext cx="6106200" cy="432000"/>
          </a:xfrm>
          <a:prstGeom prst="rect">
            <a:avLst/>
          </a:prstGeom>
          <a:solidFill>
            <a:schemeClr val="accent1"/>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582" name="Google Shape;582;p59"/>
          <p:cNvSpPr txBox="1"/>
          <p:nvPr/>
        </p:nvSpPr>
        <p:spPr>
          <a:xfrm>
            <a:off x="1872415" y="139486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2. List and inventarize relevant concepts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583" name="Google Shape;583;p59"/>
          <p:cNvSpPr txBox="1"/>
          <p:nvPr/>
        </p:nvSpPr>
        <p:spPr>
          <a:xfrm>
            <a:off x="1874704" y="74250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1. Define use case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584" name="Google Shape;584;p59"/>
          <p:cNvSpPr/>
          <p:nvPr/>
        </p:nvSpPr>
        <p:spPr>
          <a:xfrm>
            <a:off x="1484854" y="2629409"/>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585" name="Google Shape;585;p59"/>
          <p:cNvSpPr txBox="1"/>
          <p:nvPr/>
        </p:nvSpPr>
        <p:spPr>
          <a:xfrm>
            <a:off x="1872415" y="271411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4. Map your concepts on the existing vocabularies and AP’s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586" name="Google Shape;586;p59"/>
          <p:cNvSpPr/>
          <p:nvPr/>
        </p:nvSpPr>
        <p:spPr>
          <a:xfrm>
            <a:off x="1507425" y="1973450"/>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587" name="Google Shape;587;p59"/>
          <p:cNvSpPr txBox="1"/>
          <p:nvPr/>
        </p:nvSpPr>
        <p:spPr>
          <a:xfrm>
            <a:off x="1874704" y="206420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3. Study and look for existing vocabularies and AP’s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588" name="Google Shape;588;p59"/>
          <p:cNvSpPr/>
          <p:nvPr/>
        </p:nvSpPr>
        <p:spPr>
          <a:xfrm>
            <a:off x="1508529" y="3948659"/>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589" name="Google Shape;589;p59"/>
          <p:cNvSpPr txBox="1"/>
          <p:nvPr/>
        </p:nvSpPr>
        <p:spPr>
          <a:xfrm>
            <a:off x="1896090" y="403336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6. Establish an implementation model</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590" name="Google Shape;590;p59"/>
          <p:cNvSpPr/>
          <p:nvPr/>
        </p:nvSpPr>
        <p:spPr>
          <a:xfrm>
            <a:off x="1531100" y="3292700"/>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591" name="Google Shape;591;p59"/>
          <p:cNvSpPr txBox="1"/>
          <p:nvPr/>
        </p:nvSpPr>
        <p:spPr>
          <a:xfrm>
            <a:off x="1898379" y="338345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5. Find a solution for unmapped concepts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pic>
        <p:nvPicPr>
          <p:cNvPr id="592" name="Google Shape;592;p59"/>
          <p:cNvPicPr preferRelativeResize="0"/>
          <p:nvPr/>
        </p:nvPicPr>
        <p:blipFill rotWithShape="1">
          <a:blip r:embed="rId3">
            <a:alphaModFix/>
          </a:blip>
          <a:srcRect b="0" l="0" r="0" t="0"/>
          <a:stretch/>
        </p:blipFill>
        <p:spPr>
          <a:xfrm>
            <a:off x="7713003" y="1405844"/>
            <a:ext cx="711125" cy="220450"/>
          </a:xfrm>
          <a:prstGeom prst="rect">
            <a:avLst/>
          </a:prstGeom>
          <a:noFill/>
          <a:ln>
            <a:noFill/>
          </a:ln>
        </p:spPr>
      </p:pic>
      <p:pic>
        <p:nvPicPr>
          <p:cNvPr id="593" name="Google Shape;593;p59"/>
          <p:cNvPicPr preferRelativeResize="0"/>
          <p:nvPr/>
        </p:nvPicPr>
        <p:blipFill rotWithShape="1">
          <a:blip r:embed="rId3">
            <a:alphaModFix/>
          </a:blip>
          <a:srcRect b="0" l="0" r="0" t="0"/>
          <a:stretch/>
        </p:blipFill>
        <p:spPr>
          <a:xfrm>
            <a:off x="7713004" y="2735184"/>
            <a:ext cx="711125" cy="2204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60"/>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2: List and inventarize relevant concepts</a:t>
            </a:r>
            <a:endParaRPr b="1" i="0" sz="2400" u="none" cap="none" strike="noStrike">
              <a:solidFill>
                <a:srgbClr val="000000"/>
              </a:solidFill>
              <a:latin typeface="Proxima Nova"/>
              <a:ea typeface="Proxima Nova"/>
              <a:cs typeface="Proxima Nova"/>
              <a:sym typeface="Proxima Nova"/>
            </a:endParaRPr>
          </a:p>
        </p:txBody>
      </p:sp>
      <p:cxnSp>
        <p:nvCxnSpPr>
          <p:cNvPr id="599" name="Google Shape;599;p60"/>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600" name="Google Shape;600;p60"/>
          <p:cNvSpPr txBox="1"/>
          <p:nvPr>
            <p:ph idx="4294967295" type="body"/>
          </p:nvPr>
        </p:nvSpPr>
        <p:spPr>
          <a:xfrm>
            <a:off x="540000" y="1474388"/>
            <a:ext cx="8064000" cy="275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980"/>
              <a:buNone/>
            </a:pPr>
            <a:r>
              <a:rPr lang="en-US" sz="1900"/>
              <a:t>Exercise: List the information-elements needed to implement the use case.</a:t>
            </a:r>
            <a:endParaRPr sz="1900"/>
          </a:p>
          <a:p>
            <a:pPr indent="0" lvl="0" marL="0" rtl="0" algn="l">
              <a:lnSpc>
                <a:spcPct val="115000"/>
              </a:lnSpc>
              <a:spcBef>
                <a:spcPts val="0"/>
              </a:spcBef>
              <a:spcAft>
                <a:spcPts val="0"/>
              </a:spcAft>
              <a:buSzPts val="1980"/>
              <a:buNone/>
            </a:pPr>
            <a:r>
              <a:rPr lang="en-US" sz="1900"/>
              <a:t>				</a:t>
            </a:r>
            <a:endParaRPr sz="1900"/>
          </a:p>
          <a:p>
            <a:pPr indent="0" lvl="0" marL="0" rtl="0" algn="l">
              <a:lnSpc>
                <a:spcPct val="115000"/>
              </a:lnSpc>
              <a:spcBef>
                <a:spcPts val="0"/>
              </a:spcBef>
              <a:spcAft>
                <a:spcPts val="0"/>
              </a:spcAft>
              <a:buSzPts val="1980"/>
              <a:buNone/>
            </a:pPr>
            <a:r>
              <a:rPr lang="en-US" sz="1900"/>
              <a:t>				</a:t>
            </a:r>
            <a:endParaRPr sz="1900"/>
          </a:p>
          <a:p>
            <a:pPr indent="0" lvl="0" marL="0" rtl="0" algn="l">
              <a:lnSpc>
                <a:spcPct val="115000"/>
              </a:lnSpc>
              <a:spcBef>
                <a:spcPts val="0"/>
              </a:spcBef>
              <a:spcAft>
                <a:spcPts val="0"/>
              </a:spcAft>
              <a:buSzPts val="1980"/>
              <a:buNone/>
            </a:pPr>
            <a:r>
              <a:t/>
            </a:r>
            <a:endParaRPr/>
          </a:p>
          <a:p>
            <a:pPr indent="0" lvl="0" marL="1371600" rtl="0" algn="l">
              <a:lnSpc>
                <a:spcPct val="115000"/>
              </a:lnSpc>
              <a:spcBef>
                <a:spcPts val="300"/>
              </a:spcBef>
              <a:spcAft>
                <a:spcPts val="0"/>
              </a:spcAft>
              <a:buSzPts val="1980"/>
              <a:buNone/>
            </a:pPr>
            <a:r>
              <a:t/>
            </a:r>
            <a:endParaRPr/>
          </a:p>
        </p:txBody>
      </p:sp>
      <p:graphicFrame>
        <p:nvGraphicFramePr>
          <p:cNvPr id="601" name="Google Shape;601;p60"/>
          <p:cNvGraphicFramePr/>
          <p:nvPr/>
        </p:nvGraphicFramePr>
        <p:xfrm>
          <a:off x="540000" y="2393362"/>
          <a:ext cx="3000000" cy="3000000"/>
        </p:xfrm>
        <a:graphic>
          <a:graphicData uri="http://schemas.openxmlformats.org/drawingml/2006/table">
            <a:tbl>
              <a:tblPr bandRow="1" firstRow="1">
                <a:noFill/>
                <a:tableStyleId>{3B77B977-6E5B-4A3C-8A5F-D91DF64B43CE}</a:tableStyleId>
              </a:tblPr>
              <a:tblGrid>
                <a:gridCol w="1546325"/>
              </a:tblGrid>
              <a:tr h="2833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2"/>
                          </a:solidFill>
                        </a:rPr>
                        <a:t>Concept</a:t>
                      </a:r>
                      <a:endParaRPr sz="1400" u="none" cap="none" strike="noStrike"/>
                    </a:p>
                  </a:txBody>
                  <a:tcPr marT="45725" marB="45725" marR="91450" marL="91450"/>
                </a:tc>
              </a:tr>
              <a:tr h="2833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Location</a:t>
                      </a:r>
                      <a:endParaRPr sz="1400" u="none" cap="none" strike="noStrike"/>
                    </a:p>
                  </a:txBody>
                  <a:tcPr marT="45725" marB="45725" marR="91450" marL="91450"/>
                </a:tc>
              </a:tr>
              <a:tr h="2833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Concept 2</a:t>
                      </a:r>
                      <a:endParaRPr sz="1400" u="none" cap="none" strike="noStrike"/>
                    </a:p>
                  </a:txBody>
                  <a:tcPr marT="45725" marB="45725" marR="91450" marL="91450"/>
                </a:tc>
              </a:tr>
              <a:tr h="2833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Concept 3</a:t>
                      </a:r>
                      <a:endParaRPr sz="1400" u="none" cap="none" strike="noStrike"/>
                    </a:p>
                  </a:txBody>
                  <a:tcPr marT="45725" marB="45725" marR="91450" marL="91450"/>
                </a:tc>
              </a:tr>
              <a:tr h="2833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Concept 4</a:t>
                      </a:r>
                      <a:endParaRPr sz="1400" u="none" cap="none" strike="noStrike"/>
                    </a:p>
                  </a:txBody>
                  <a:tcPr marT="45725" marB="45725" marR="91450" marL="91450"/>
                </a:tc>
              </a:tr>
              <a:tr h="2833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Concept 5</a:t>
                      </a:r>
                      <a:endParaRPr sz="1400" u="none" cap="none" strike="noStrike"/>
                    </a:p>
                  </a:txBody>
                  <a:tcPr marT="45725" marB="45725" marR="91450" marL="91450"/>
                </a:tc>
              </a:tr>
              <a:tr h="2879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 </a:t>
                      </a:r>
                      <a:endParaRPr sz="1400" u="none" cap="none" strike="noStrike"/>
                    </a:p>
                  </a:txBody>
                  <a:tcPr marT="45725" marB="45725" marR="91450" marL="91450"/>
                </a:tc>
              </a:tr>
            </a:tbl>
          </a:graphicData>
        </a:graphic>
      </p:graphicFrame>
      <p:grpSp>
        <p:nvGrpSpPr>
          <p:cNvPr id="602" name="Google Shape;602;p60"/>
          <p:cNvGrpSpPr/>
          <p:nvPr/>
        </p:nvGrpSpPr>
        <p:grpSpPr>
          <a:xfrm>
            <a:off x="6533050" y="4188900"/>
            <a:ext cx="2633876" cy="1030800"/>
            <a:chOff x="6533050" y="4112700"/>
            <a:chExt cx="2633876" cy="1030800"/>
          </a:xfrm>
        </p:grpSpPr>
        <p:pic>
          <p:nvPicPr>
            <p:cNvPr id="603" name="Google Shape;603;p60"/>
            <p:cNvPicPr preferRelativeResize="0"/>
            <p:nvPr/>
          </p:nvPicPr>
          <p:blipFill rotWithShape="1">
            <a:blip r:embed="rId3">
              <a:alphaModFix/>
            </a:blip>
            <a:srcRect b="0" l="0" r="0" t="0"/>
            <a:stretch/>
          </p:blipFill>
          <p:spPr>
            <a:xfrm>
              <a:off x="6533050" y="4112700"/>
              <a:ext cx="2633876" cy="1030800"/>
            </a:xfrm>
            <a:prstGeom prst="rect">
              <a:avLst/>
            </a:prstGeom>
            <a:noFill/>
            <a:ln>
              <a:noFill/>
            </a:ln>
          </p:spPr>
        </p:pic>
        <p:pic>
          <p:nvPicPr>
            <p:cNvPr id="604" name="Google Shape;604;p60"/>
            <p:cNvPicPr preferRelativeResize="0"/>
            <p:nvPr/>
          </p:nvPicPr>
          <p:blipFill rotWithShape="1">
            <a:blip r:embed="rId4">
              <a:alphaModFix/>
            </a:blip>
            <a:srcRect b="0" l="0" r="0" t="0"/>
            <a:stretch/>
          </p:blipFill>
          <p:spPr>
            <a:xfrm>
              <a:off x="6922875" y="4453325"/>
              <a:ext cx="1397375" cy="397325"/>
            </a:xfrm>
            <a:prstGeom prst="rect">
              <a:avLst/>
            </a:prstGeom>
            <a:noFill/>
            <a:ln>
              <a:noFill/>
            </a:ln>
          </p:spPr>
        </p:pic>
        <p:pic>
          <p:nvPicPr>
            <p:cNvPr id="605" name="Google Shape;605;p60"/>
            <p:cNvPicPr preferRelativeResize="0"/>
            <p:nvPr/>
          </p:nvPicPr>
          <p:blipFill rotWithShape="1">
            <a:blip r:embed="rId5">
              <a:alphaModFix/>
            </a:blip>
            <a:srcRect b="0" l="0" r="0" t="0"/>
            <a:stretch/>
          </p:blipFill>
          <p:spPr>
            <a:xfrm>
              <a:off x="8426299" y="4453337"/>
              <a:ext cx="373527" cy="319578"/>
            </a:xfrm>
            <a:prstGeom prst="rect">
              <a:avLst/>
            </a:prstGeom>
            <a:noFill/>
            <a:ln>
              <a:noFill/>
            </a:ln>
            <a:effectLst>
              <a:outerShdw blurRad="57150" rotWithShape="0" algn="bl" dir="5400000" dist="19050">
                <a:srgbClr val="000000">
                  <a:alpha val="49803"/>
                </a:srgbClr>
              </a:outerShdw>
            </a:effectLst>
          </p:spPr>
        </p:pic>
      </p:grpSp>
      <p:sp>
        <p:nvSpPr>
          <p:cNvPr id="606" name="Google Shape;606;p60"/>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607" name="Google Shape;607;p60"/>
          <p:cNvSpPr/>
          <p:nvPr/>
        </p:nvSpPr>
        <p:spPr>
          <a:xfrm>
            <a:off x="8633525" y="26830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2</a:t>
            </a:r>
            <a:endParaRPr b="1" i="0" sz="1000" u="none" cap="none" strike="noStrike">
              <a:solidFill>
                <a:srgbClr val="000000"/>
              </a:solidFill>
              <a:latin typeface="Calibri"/>
              <a:ea typeface="Calibri"/>
              <a:cs typeface="Calibri"/>
              <a:sym typeface="Calibri"/>
            </a:endParaRPr>
          </a:p>
        </p:txBody>
      </p:sp>
      <p:sp>
        <p:nvSpPr>
          <p:cNvPr id="608" name="Google Shape;608;p60"/>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609" name="Google Shape;609;p60"/>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610" name="Google Shape;610;p60"/>
          <p:cNvSpPr/>
          <p:nvPr/>
        </p:nvSpPr>
        <p:spPr>
          <a:xfrm>
            <a:off x="8633525" y="13392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6</a:t>
            </a:r>
            <a:endParaRPr b="1" i="0" sz="1000" u="none" cap="none" strike="noStrike">
              <a:solidFill>
                <a:srgbClr val="CCCCCC"/>
              </a:solidFill>
              <a:latin typeface="Calibri"/>
              <a:ea typeface="Calibri"/>
              <a:cs typeface="Calibri"/>
              <a:sym typeface="Calibri"/>
            </a:endParaRPr>
          </a:p>
        </p:txBody>
      </p:sp>
      <p:sp>
        <p:nvSpPr>
          <p:cNvPr id="611" name="Google Shape;611;p60"/>
          <p:cNvSpPr/>
          <p:nvPr/>
        </p:nvSpPr>
        <p:spPr>
          <a:xfrm>
            <a:off x="8633525" y="10717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5</a:t>
            </a:r>
            <a:endParaRPr b="1" i="0" sz="1000" u="none" cap="none" strike="noStrike">
              <a:solidFill>
                <a:srgbClr val="CCCCCC"/>
              </a:solidFill>
              <a:latin typeface="Calibri"/>
              <a:ea typeface="Calibri"/>
              <a:cs typeface="Calibri"/>
              <a:sym typeface="Calibri"/>
            </a:endParaRPr>
          </a:p>
        </p:txBody>
      </p:sp>
      <p:sp>
        <p:nvSpPr>
          <p:cNvPr id="612" name="Google Shape;612;p60"/>
          <p:cNvSpPr txBox="1"/>
          <p:nvPr/>
        </p:nvSpPr>
        <p:spPr>
          <a:xfrm>
            <a:off x="6695988" y="2006700"/>
            <a:ext cx="2448000" cy="21069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1" lang="en-US" sz="1200" u="sng" cap="none" strike="noStrike">
                <a:solidFill>
                  <a:srgbClr val="000000"/>
                </a:solidFill>
                <a:latin typeface="Proxima Nova"/>
                <a:ea typeface="Proxima Nova"/>
                <a:cs typeface="Proxima Nova"/>
                <a:sym typeface="Proxima Nova"/>
              </a:rPr>
              <a:t>An example</a:t>
            </a:r>
            <a:endParaRPr b="0" i="1" sz="1200" u="sng"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200"/>
              <a:buFont typeface="Arial"/>
              <a:buNone/>
            </a:pPr>
            <a:r>
              <a:t/>
            </a:r>
            <a:endParaRPr b="0" i="1" sz="12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rgbClr val="000000"/>
                </a:solidFill>
                <a:latin typeface="Proxima Nova"/>
                <a:ea typeface="Proxima Nova"/>
                <a:cs typeface="Proxima Nova"/>
                <a:sym typeface="Proxima Nova"/>
              </a:rPr>
              <a:t>Use case: I want to build an application where the nearest toilet will be displayed.</a:t>
            </a:r>
            <a:endParaRPr b="0" i="1" sz="12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200"/>
              <a:buFont typeface="Arial"/>
              <a:buNone/>
            </a:pPr>
            <a:r>
              <a:t/>
            </a:r>
            <a:endParaRPr b="0" i="1" sz="12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rgbClr val="000000"/>
                </a:solidFill>
                <a:latin typeface="Proxima Nova"/>
                <a:ea typeface="Proxima Nova"/>
                <a:cs typeface="Proxima Nova"/>
                <a:sym typeface="Proxima Nova"/>
              </a:rPr>
              <a:t>Concepts or information-elements needed: </a:t>
            </a:r>
            <a:endParaRPr b="0" i="1" sz="1200" u="none" cap="none" strike="noStrike">
              <a:solidFill>
                <a:srgbClr val="000000"/>
              </a:solidFill>
              <a:latin typeface="Proxima Nova"/>
              <a:ea typeface="Proxima Nova"/>
              <a:cs typeface="Proxima Nova"/>
              <a:sym typeface="Proxima Nova"/>
            </a:endParaRPr>
          </a:p>
          <a:p>
            <a:pPr indent="-304800" lvl="0" marL="457200" marR="0" rtl="0" algn="l">
              <a:lnSpc>
                <a:spcPct val="100000"/>
              </a:lnSpc>
              <a:spcBef>
                <a:spcPts val="0"/>
              </a:spcBef>
              <a:spcAft>
                <a:spcPts val="0"/>
              </a:spcAft>
              <a:buClr>
                <a:srgbClr val="000000"/>
              </a:buClr>
              <a:buSzPts val="1200"/>
              <a:buFont typeface="Proxima Nova"/>
              <a:buChar char="-"/>
            </a:pPr>
            <a:r>
              <a:rPr b="0" i="1" lang="en-US" sz="1200" u="none" cap="none" strike="noStrike">
                <a:solidFill>
                  <a:srgbClr val="000000"/>
                </a:solidFill>
                <a:latin typeface="Proxima Nova"/>
                <a:ea typeface="Proxima Nova"/>
                <a:cs typeface="Proxima Nova"/>
                <a:sym typeface="Proxima Nova"/>
              </a:rPr>
              <a:t>Location (of the user, the toilets)</a:t>
            </a:r>
            <a:endParaRPr b="0" i="1" sz="1200" u="none" cap="none" strike="noStrike">
              <a:solidFill>
                <a:srgbClr val="000000"/>
              </a:solidFill>
              <a:latin typeface="Proxima Nova"/>
              <a:ea typeface="Proxima Nova"/>
              <a:cs typeface="Proxima Nova"/>
              <a:sym typeface="Proxima Nova"/>
            </a:endParaRPr>
          </a:p>
          <a:p>
            <a:pPr indent="-304800" lvl="0" marL="457200" marR="0" rtl="0" algn="l">
              <a:lnSpc>
                <a:spcPct val="100000"/>
              </a:lnSpc>
              <a:spcBef>
                <a:spcPts val="0"/>
              </a:spcBef>
              <a:spcAft>
                <a:spcPts val="0"/>
              </a:spcAft>
              <a:buClr>
                <a:srgbClr val="000000"/>
              </a:buClr>
              <a:buSzPts val="1200"/>
              <a:buFont typeface="Proxima Nova"/>
              <a:buChar char="-"/>
            </a:pPr>
            <a:r>
              <a:rPr b="0" i="1" lang="en-US" sz="1200" u="none" cap="none" strike="noStrike">
                <a:solidFill>
                  <a:srgbClr val="000000"/>
                </a:solidFill>
                <a:latin typeface="Proxima Nova"/>
                <a:ea typeface="Proxima Nova"/>
                <a:cs typeface="Proxima Nova"/>
                <a:sym typeface="Proxima Nova"/>
              </a:rPr>
              <a:t>..</a:t>
            </a:r>
            <a:endParaRPr b="0" i="1" sz="12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
        <p:nvSpPr>
          <p:cNvPr id="613" name="Google Shape;613;p60"/>
          <p:cNvSpPr txBox="1"/>
          <p:nvPr>
            <p:ph idx="4294967295" type="body"/>
          </p:nvPr>
        </p:nvSpPr>
        <p:spPr>
          <a:xfrm>
            <a:off x="2140538" y="2202825"/>
            <a:ext cx="4338300" cy="275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1000"/>
              </a:spcBef>
              <a:spcAft>
                <a:spcPts val="0"/>
              </a:spcAft>
              <a:buSzPts val="1980"/>
              <a:buNone/>
            </a:pPr>
            <a:r>
              <a:rPr b="1" lang="en-US" sz="1400" u="sng">
                <a:solidFill>
                  <a:srgbClr val="000000"/>
                </a:solidFill>
                <a:highlight>
                  <a:srgbClr val="FFFF00"/>
                </a:highlight>
              </a:rPr>
              <a:t>Our use case:</a:t>
            </a:r>
            <a:endParaRPr b="1" sz="1400" u="sng">
              <a:solidFill>
                <a:srgbClr val="000000"/>
              </a:solidFill>
              <a:highlight>
                <a:srgbClr val="FFFF00"/>
              </a:highlight>
            </a:endParaRPr>
          </a:p>
          <a:p>
            <a:pPr indent="0" lvl="0" marL="0" rtl="0" algn="l">
              <a:lnSpc>
                <a:spcPct val="100000"/>
              </a:lnSpc>
              <a:spcBef>
                <a:spcPts val="1000"/>
              </a:spcBef>
              <a:spcAft>
                <a:spcPts val="0"/>
              </a:spcAft>
              <a:buSzPts val="1980"/>
              <a:buNone/>
            </a:pPr>
            <a:r>
              <a:rPr b="1" lang="en-US" sz="1100">
                <a:solidFill>
                  <a:srgbClr val="000000"/>
                </a:solidFill>
                <a:latin typeface="Calibri"/>
                <a:ea typeface="Calibri"/>
                <a:cs typeface="Calibri"/>
                <a:sym typeface="Calibri"/>
              </a:rPr>
              <a:t>The exchange of information about different types of creative works available within our library. This includes information on :</a:t>
            </a:r>
            <a:endParaRPr/>
          </a:p>
          <a:p>
            <a:pPr indent="-349250" lvl="0" marL="457200" rtl="0" algn="l">
              <a:lnSpc>
                <a:spcPct val="100000"/>
              </a:lnSpc>
              <a:spcBef>
                <a:spcPts val="0"/>
              </a:spcBef>
              <a:spcAft>
                <a:spcPts val="0"/>
              </a:spcAft>
              <a:buClr>
                <a:srgbClr val="000000"/>
              </a:buClr>
              <a:buSzPts val="1900"/>
              <a:buChar char="-"/>
            </a:pPr>
            <a:r>
              <a:rPr lang="en-US" sz="1100">
                <a:solidFill>
                  <a:srgbClr val="000000"/>
                </a:solidFill>
                <a:latin typeface="Calibri"/>
                <a:ea typeface="Calibri"/>
                <a:cs typeface="Calibri"/>
                <a:sym typeface="Calibri"/>
              </a:rPr>
              <a:t>The type creative work (books, movies, photographs…)</a:t>
            </a:r>
            <a:endParaRPr/>
          </a:p>
          <a:p>
            <a:pPr indent="-349250" lvl="0" marL="457200" rtl="0" algn="l">
              <a:lnSpc>
                <a:spcPct val="100000"/>
              </a:lnSpc>
              <a:spcBef>
                <a:spcPts val="0"/>
              </a:spcBef>
              <a:spcAft>
                <a:spcPts val="0"/>
              </a:spcAft>
              <a:buClr>
                <a:srgbClr val="000000"/>
              </a:buClr>
              <a:buSzPts val="1900"/>
              <a:buChar char="-"/>
            </a:pPr>
            <a:r>
              <a:rPr lang="en-US" sz="1100">
                <a:solidFill>
                  <a:srgbClr val="000000"/>
                </a:solidFill>
                <a:latin typeface="Calibri"/>
                <a:ea typeface="Calibri"/>
                <a:cs typeface="Calibri"/>
                <a:sym typeface="Calibri"/>
              </a:rPr>
              <a:t>The author</a:t>
            </a:r>
            <a:endParaRPr/>
          </a:p>
          <a:p>
            <a:pPr indent="-349250" lvl="0" marL="457200" rtl="0" algn="l">
              <a:lnSpc>
                <a:spcPct val="100000"/>
              </a:lnSpc>
              <a:spcBef>
                <a:spcPts val="0"/>
              </a:spcBef>
              <a:spcAft>
                <a:spcPts val="0"/>
              </a:spcAft>
              <a:buClr>
                <a:srgbClr val="000000"/>
              </a:buClr>
              <a:buSzPts val="1900"/>
              <a:buChar char="-"/>
            </a:pPr>
            <a:r>
              <a:rPr lang="en-US" sz="1100">
                <a:solidFill>
                  <a:srgbClr val="000000"/>
                </a:solidFill>
                <a:latin typeface="Calibri"/>
                <a:ea typeface="Calibri"/>
                <a:cs typeface="Calibri"/>
                <a:sym typeface="Calibri"/>
              </a:rPr>
              <a:t>The publisher of the work</a:t>
            </a:r>
            <a:endParaRPr/>
          </a:p>
          <a:p>
            <a:pPr indent="-349250" lvl="0" marL="457200" rtl="0" algn="l">
              <a:lnSpc>
                <a:spcPct val="100000"/>
              </a:lnSpc>
              <a:spcBef>
                <a:spcPts val="0"/>
              </a:spcBef>
              <a:spcAft>
                <a:spcPts val="0"/>
              </a:spcAft>
              <a:buClr>
                <a:srgbClr val="000000"/>
              </a:buClr>
              <a:buSzPts val="1900"/>
              <a:buChar char="-"/>
            </a:pPr>
            <a:r>
              <a:rPr lang="en-US" sz="1100">
                <a:solidFill>
                  <a:srgbClr val="000000"/>
                </a:solidFill>
                <a:latin typeface="Calibri"/>
                <a:ea typeface="Calibri"/>
                <a:cs typeface="Calibri"/>
                <a:sym typeface="Calibri"/>
              </a:rPr>
              <a:t>…</a:t>
            </a:r>
            <a:endParaRPr/>
          </a:p>
          <a:p>
            <a:pPr indent="0" lvl="0" marL="0" rtl="0" algn="l">
              <a:lnSpc>
                <a:spcPct val="90000"/>
              </a:lnSpc>
              <a:spcBef>
                <a:spcPts val="1000"/>
              </a:spcBef>
              <a:spcAft>
                <a:spcPts val="0"/>
              </a:spcAft>
              <a:buSzPts val="1980"/>
              <a:buNone/>
            </a:pPr>
            <a:r>
              <a:t/>
            </a:r>
            <a:endParaRPr sz="1400"/>
          </a:p>
          <a:p>
            <a:pPr indent="0" lvl="0" marL="0" marR="38100" rtl="0" algn="l">
              <a:lnSpc>
                <a:spcPct val="128571"/>
              </a:lnSpc>
              <a:spcBef>
                <a:spcPts val="0"/>
              </a:spcBef>
              <a:spcAft>
                <a:spcPts val="0"/>
              </a:spcAft>
              <a:buSzPts val="1980"/>
              <a:buNone/>
            </a:pPr>
            <a:r>
              <a:t/>
            </a:r>
            <a:endParaRPr sz="1400">
              <a:solidFill>
                <a:srgbClr val="222222"/>
              </a:solidFill>
              <a:highlight>
                <a:srgbClr val="F8F9FA"/>
              </a:highlight>
            </a:endParaRPr>
          </a:p>
          <a:p>
            <a:pPr indent="0" lvl="0" marL="0" rtl="0" algn="l">
              <a:lnSpc>
                <a:spcPct val="90000"/>
              </a:lnSpc>
              <a:spcBef>
                <a:spcPts val="300"/>
              </a:spcBef>
              <a:spcAft>
                <a:spcPts val="0"/>
              </a:spcAft>
              <a:buSzPts val="1980"/>
              <a:buNone/>
            </a:pPr>
            <a:r>
              <a:t/>
            </a:r>
            <a:endParaRPr sz="14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17" name="Shape 617"/>
        <p:cNvGrpSpPr/>
        <p:nvPr/>
      </p:nvGrpSpPr>
      <p:grpSpPr>
        <a:xfrm>
          <a:off x="0" y="0"/>
          <a:ext cx="0" cy="0"/>
          <a:chOff x="0" y="0"/>
          <a:chExt cx="0" cy="0"/>
        </a:xfrm>
      </p:grpSpPr>
      <p:sp>
        <p:nvSpPr>
          <p:cNvPr id="618" name="Google Shape;618;p61"/>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2: List and inventarize relevant concepts </a:t>
            </a:r>
            <a:endParaRPr b="1" i="0" sz="2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Proxima Nova"/>
              <a:ea typeface="Proxima Nova"/>
              <a:cs typeface="Proxima Nova"/>
              <a:sym typeface="Proxima Nova"/>
            </a:endParaRPr>
          </a:p>
        </p:txBody>
      </p:sp>
      <p:cxnSp>
        <p:nvCxnSpPr>
          <p:cNvPr id="619" name="Google Shape;619;p61"/>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graphicFrame>
        <p:nvGraphicFramePr>
          <p:cNvPr id="620" name="Google Shape;620;p61"/>
          <p:cNvGraphicFramePr/>
          <p:nvPr/>
        </p:nvGraphicFramePr>
        <p:xfrm>
          <a:off x="609875" y="1749296"/>
          <a:ext cx="3000000" cy="3000000"/>
        </p:xfrm>
        <a:graphic>
          <a:graphicData uri="http://schemas.openxmlformats.org/drawingml/2006/table">
            <a:tbl>
              <a:tblPr bandRow="1" firstRow="1">
                <a:noFill/>
                <a:tableStyleId>{3B77B977-6E5B-4A3C-8A5F-D91DF64B43CE}</a:tableStyleId>
              </a:tblPr>
              <a:tblGrid>
                <a:gridCol w="1521500"/>
              </a:tblGrid>
              <a:tr h="3033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6B6B6B"/>
                          </a:solidFill>
                        </a:rPr>
                        <a:t>Concepts</a:t>
                      </a:r>
                      <a:endParaRPr sz="1400" u="none" cap="none" strike="noStrike"/>
                    </a:p>
                  </a:txBody>
                  <a:tcPr marT="45725" marB="45725" marR="91450" marL="91450"/>
                </a:tc>
              </a:tr>
              <a:tr h="2220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Library</a:t>
                      </a:r>
                      <a:endParaRPr sz="1400" u="none" cap="none" strike="noStrike"/>
                    </a:p>
                  </a:txBody>
                  <a:tcPr marT="45725" marB="45725" marR="91450" marL="91450"/>
                </a:tc>
              </a:tr>
              <a:tr h="2220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Creative Work</a:t>
                      </a:r>
                      <a:endParaRPr sz="1400" u="none" cap="none" strike="noStrike"/>
                    </a:p>
                  </a:txBody>
                  <a:tcPr marT="45725" marB="45725" marR="91450" marL="91450"/>
                </a:tc>
              </a:tr>
              <a:tr h="2220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Author</a:t>
                      </a:r>
                      <a:endParaRPr sz="1400" u="none" cap="none" strike="noStrike"/>
                    </a:p>
                  </a:txBody>
                  <a:tcPr marT="45725" marB="45725" marR="91450" marL="91450"/>
                </a:tc>
              </a:tr>
              <a:tr h="2220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Publisher</a:t>
                      </a:r>
                      <a:endParaRPr sz="1400" u="none" cap="none" strike="noStrike"/>
                    </a:p>
                  </a:txBody>
                  <a:tcPr marT="45725" marB="45725" marR="91450" marL="91450"/>
                </a:tc>
              </a:tr>
              <a:tr h="2220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Location</a:t>
                      </a:r>
                      <a:endParaRPr sz="1400" u="none" cap="none" strike="noStrike"/>
                    </a:p>
                  </a:txBody>
                  <a:tcPr marT="45725" marB="45725" marR="91450" marL="91450"/>
                </a:tc>
              </a:tr>
              <a:tr h="2220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a:t>
                      </a:r>
                      <a:endParaRPr sz="1400" u="none" cap="none" strike="noStrike"/>
                    </a:p>
                  </a:txBody>
                  <a:tcPr marT="45725" marB="45725" marR="91450" marL="91450"/>
                </a:tc>
              </a:tr>
            </a:tbl>
          </a:graphicData>
        </a:graphic>
      </p:graphicFrame>
      <p:sp>
        <p:nvSpPr>
          <p:cNvPr id="621" name="Google Shape;621;p61"/>
          <p:cNvSpPr txBox="1"/>
          <p:nvPr>
            <p:ph idx="4294967295" type="body"/>
          </p:nvPr>
        </p:nvSpPr>
        <p:spPr>
          <a:xfrm>
            <a:off x="2938825" y="1099200"/>
            <a:ext cx="6205200" cy="3846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1000"/>
              </a:spcBef>
              <a:spcAft>
                <a:spcPts val="0"/>
              </a:spcAft>
              <a:buSzPts val="1980"/>
              <a:buNone/>
            </a:pPr>
            <a:r>
              <a:rPr b="1" lang="en-US" sz="1900">
                <a:solidFill>
                  <a:srgbClr val="000000"/>
                </a:solidFill>
              </a:rPr>
              <a:t>Solution</a:t>
            </a:r>
            <a:endParaRPr b="1" sz="1900">
              <a:solidFill>
                <a:srgbClr val="000000"/>
              </a:solidFill>
            </a:endParaRPr>
          </a:p>
          <a:p>
            <a:pPr indent="0" lvl="0" marL="0" rtl="0" algn="l">
              <a:lnSpc>
                <a:spcPct val="100000"/>
              </a:lnSpc>
              <a:spcBef>
                <a:spcPts val="1000"/>
              </a:spcBef>
              <a:spcAft>
                <a:spcPts val="0"/>
              </a:spcAft>
              <a:buSzPts val="1980"/>
              <a:buNone/>
            </a:pPr>
            <a:r>
              <a:rPr lang="en-US" sz="1400">
                <a:solidFill>
                  <a:srgbClr val="000000"/>
                </a:solidFill>
                <a:latin typeface="Calibri"/>
                <a:ea typeface="Calibri"/>
                <a:cs typeface="Calibri"/>
                <a:sym typeface="Calibri"/>
              </a:rPr>
              <a:t>The exchange of information about different types of </a:t>
            </a:r>
            <a:r>
              <a:rPr lang="en-US" sz="1400" u="sng">
                <a:solidFill>
                  <a:srgbClr val="000000"/>
                </a:solidFill>
                <a:latin typeface="Calibri"/>
                <a:ea typeface="Calibri"/>
                <a:cs typeface="Calibri"/>
                <a:sym typeface="Calibri"/>
              </a:rPr>
              <a:t>creative works</a:t>
            </a:r>
            <a:r>
              <a:rPr lang="en-US" sz="1400">
                <a:solidFill>
                  <a:srgbClr val="000000"/>
                </a:solidFill>
                <a:latin typeface="Calibri"/>
                <a:ea typeface="Calibri"/>
                <a:cs typeface="Calibri"/>
                <a:sym typeface="Calibri"/>
              </a:rPr>
              <a:t> available within our </a:t>
            </a:r>
            <a:r>
              <a:rPr lang="en-US" sz="1400" u="sng">
                <a:solidFill>
                  <a:srgbClr val="000000"/>
                </a:solidFill>
                <a:latin typeface="Calibri"/>
                <a:ea typeface="Calibri"/>
                <a:cs typeface="Calibri"/>
                <a:sym typeface="Calibri"/>
              </a:rPr>
              <a:t>library</a:t>
            </a:r>
            <a:r>
              <a:rPr lang="en-US" sz="1400">
                <a:solidFill>
                  <a:srgbClr val="000000"/>
                </a:solidFill>
                <a:latin typeface="Calibri"/>
                <a:ea typeface="Calibri"/>
                <a:cs typeface="Calibri"/>
                <a:sym typeface="Calibri"/>
              </a:rPr>
              <a:t>. This includes information on :</a:t>
            </a:r>
            <a:endParaRPr/>
          </a:p>
          <a:p>
            <a:pPr indent="-349250" lvl="0" marL="457200" rtl="0" algn="l">
              <a:lnSpc>
                <a:spcPct val="100000"/>
              </a:lnSpc>
              <a:spcBef>
                <a:spcPts val="0"/>
              </a:spcBef>
              <a:spcAft>
                <a:spcPts val="0"/>
              </a:spcAft>
              <a:buClr>
                <a:srgbClr val="000000"/>
              </a:buClr>
              <a:buSzPts val="1900"/>
              <a:buChar char="-"/>
            </a:pPr>
            <a:r>
              <a:rPr lang="en-US" sz="1400">
                <a:solidFill>
                  <a:srgbClr val="000000"/>
                </a:solidFill>
                <a:latin typeface="Calibri"/>
                <a:ea typeface="Calibri"/>
                <a:cs typeface="Calibri"/>
                <a:sym typeface="Calibri"/>
              </a:rPr>
              <a:t>The type creative work (books, movies, photographs…)</a:t>
            </a:r>
            <a:endParaRPr/>
          </a:p>
          <a:p>
            <a:pPr indent="-349250" lvl="0" marL="457200" rtl="0" algn="l">
              <a:lnSpc>
                <a:spcPct val="100000"/>
              </a:lnSpc>
              <a:spcBef>
                <a:spcPts val="0"/>
              </a:spcBef>
              <a:spcAft>
                <a:spcPts val="0"/>
              </a:spcAft>
              <a:buClr>
                <a:srgbClr val="000000"/>
              </a:buClr>
              <a:buSzPts val="1900"/>
              <a:buChar char="-"/>
            </a:pPr>
            <a:r>
              <a:rPr lang="en-US" sz="1400">
                <a:solidFill>
                  <a:srgbClr val="000000"/>
                </a:solidFill>
                <a:latin typeface="Calibri"/>
                <a:ea typeface="Calibri"/>
                <a:cs typeface="Calibri"/>
                <a:sym typeface="Calibri"/>
              </a:rPr>
              <a:t>The </a:t>
            </a:r>
            <a:r>
              <a:rPr lang="en-US" sz="1400" u="sng">
                <a:solidFill>
                  <a:srgbClr val="000000"/>
                </a:solidFill>
                <a:latin typeface="Calibri"/>
                <a:ea typeface="Calibri"/>
                <a:cs typeface="Calibri"/>
                <a:sym typeface="Calibri"/>
              </a:rPr>
              <a:t>author</a:t>
            </a:r>
            <a:endParaRPr/>
          </a:p>
          <a:p>
            <a:pPr indent="-349250" lvl="0" marL="457200" rtl="0" algn="l">
              <a:lnSpc>
                <a:spcPct val="100000"/>
              </a:lnSpc>
              <a:spcBef>
                <a:spcPts val="0"/>
              </a:spcBef>
              <a:spcAft>
                <a:spcPts val="0"/>
              </a:spcAft>
              <a:buClr>
                <a:srgbClr val="000000"/>
              </a:buClr>
              <a:buSzPts val="1900"/>
              <a:buChar char="-"/>
            </a:pPr>
            <a:r>
              <a:rPr lang="en-US" sz="1400">
                <a:solidFill>
                  <a:srgbClr val="000000"/>
                </a:solidFill>
                <a:latin typeface="Calibri"/>
                <a:ea typeface="Calibri"/>
                <a:cs typeface="Calibri"/>
                <a:sym typeface="Calibri"/>
              </a:rPr>
              <a:t>The </a:t>
            </a:r>
            <a:r>
              <a:rPr lang="en-US" sz="1400" u="sng">
                <a:solidFill>
                  <a:srgbClr val="000000"/>
                </a:solidFill>
                <a:latin typeface="Calibri"/>
                <a:ea typeface="Calibri"/>
                <a:cs typeface="Calibri"/>
                <a:sym typeface="Calibri"/>
              </a:rPr>
              <a:t>publisher</a:t>
            </a:r>
            <a:r>
              <a:rPr lang="en-US" sz="1400">
                <a:solidFill>
                  <a:srgbClr val="000000"/>
                </a:solidFill>
                <a:latin typeface="Calibri"/>
                <a:ea typeface="Calibri"/>
                <a:cs typeface="Calibri"/>
                <a:sym typeface="Calibri"/>
              </a:rPr>
              <a:t> of the work</a:t>
            </a:r>
            <a:endParaRPr/>
          </a:p>
          <a:p>
            <a:pPr indent="-349250" lvl="0" marL="457200" rtl="0" algn="l">
              <a:lnSpc>
                <a:spcPct val="100000"/>
              </a:lnSpc>
              <a:spcBef>
                <a:spcPts val="0"/>
              </a:spcBef>
              <a:spcAft>
                <a:spcPts val="0"/>
              </a:spcAft>
              <a:buClr>
                <a:srgbClr val="000000"/>
              </a:buClr>
              <a:buSzPts val="1900"/>
              <a:buChar char="-"/>
            </a:pPr>
            <a:r>
              <a:rPr lang="en-US" sz="1400">
                <a:solidFill>
                  <a:srgbClr val="000000"/>
                </a:solidFill>
                <a:latin typeface="Calibri"/>
                <a:ea typeface="Calibri"/>
                <a:cs typeface="Calibri"/>
                <a:sym typeface="Calibri"/>
              </a:rPr>
              <a:t>…</a:t>
            </a:r>
            <a:endParaRPr sz="1400">
              <a:latin typeface="Calibri"/>
              <a:ea typeface="Calibri"/>
              <a:cs typeface="Calibri"/>
              <a:sym typeface="Calibri"/>
            </a:endParaRPr>
          </a:p>
          <a:p>
            <a:pPr indent="0" lvl="0" marL="0" marR="38100" rtl="0" algn="l">
              <a:lnSpc>
                <a:spcPct val="128571"/>
              </a:lnSpc>
              <a:spcBef>
                <a:spcPts val="0"/>
              </a:spcBef>
              <a:spcAft>
                <a:spcPts val="0"/>
              </a:spcAft>
              <a:buSzPts val="1980"/>
              <a:buNone/>
            </a:pPr>
            <a:r>
              <a:t/>
            </a:r>
            <a:endParaRPr sz="2100">
              <a:solidFill>
                <a:srgbClr val="222222"/>
              </a:solidFill>
              <a:highlight>
                <a:srgbClr val="F8F9FA"/>
              </a:highlight>
              <a:latin typeface="Arial"/>
              <a:ea typeface="Arial"/>
              <a:cs typeface="Arial"/>
              <a:sym typeface="Arial"/>
            </a:endParaRPr>
          </a:p>
          <a:p>
            <a:pPr indent="0" lvl="0" marL="0" rtl="0" algn="l">
              <a:lnSpc>
                <a:spcPct val="90000"/>
              </a:lnSpc>
              <a:spcBef>
                <a:spcPts val="300"/>
              </a:spcBef>
              <a:spcAft>
                <a:spcPts val="0"/>
              </a:spcAft>
              <a:buSzPts val="1980"/>
              <a:buNone/>
            </a:pPr>
            <a:r>
              <a:t/>
            </a:r>
            <a:endParaRPr sz="1800"/>
          </a:p>
        </p:txBody>
      </p:sp>
      <p:sp>
        <p:nvSpPr>
          <p:cNvPr id="622" name="Google Shape;622;p61"/>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623" name="Google Shape;623;p61"/>
          <p:cNvSpPr/>
          <p:nvPr/>
        </p:nvSpPr>
        <p:spPr>
          <a:xfrm>
            <a:off x="8633525" y="26830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2</a:t>
            </a:r>
            <a:endParaRPr b="1" i="0" sz="1000" u="none" cap="none" strike="noStrike">
              <a:solidFill>
                <a:srgbClr val="000000"/>
              </a:solidFill>
              <a:latin typeface="Calibri"/>
              <a:ea typeface="Calibri"/>
              <a:cs typeface="Calibri"/>
              <a:sym typeface="Calibri"/>
            </a:endParaRPr>
          </a:p>
        </p:txBody>
      </p:sp>
      <p:sp>
        <p:nvSpPr>
          <p:cNvPr id="624" name="Google Shape;624;p61"/>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625" name="Google Shape;625;p61"/>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626" name="Google Shape;626;p61"/>
          <p:cNvSpPr/>
          <p:nvPr/>
        </p:nvSpPr>
        <p:spPr>
          <a:xfrm>
            <a:off x="8633525" y="13392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6</a:t>
            </a:r>
            <a:endParaRPr b="1" i="0" sz="1000" u="none" cap="none" strike="noStrike">
              <a:solidFill>
                <a:srgbClr val="CCCCCC"/>
              </a:solidFill>
              <a:latin typeface="Calibri"/>
              <a:ea typeface="Calibri"/>
              <a:cs typeface="Calibri"/>
              <a:sym typeface="Calibri"/>
            </a:endParaRPr>
          </a:p>
        </p:txBody>
      </p:sp>
      <p:sp>
        <p:nvSpPr>
          <p:cNvPr id="627" name="Google Shape;627;p61"/>
          <p:cNvSpPr/>
          <p:nvPr/>
        </p:nvSpPr>
        <p:spPr>
          <a:xfrm>
            <a:off x="8633525" y="10717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5</a:t>
            </a:r>
            <a:endParaRPr b="1" i="0" sz="1000" u="none" cap="none" strike="noStrike">
              <a:solidFill>
                <a:srgbClr val="CCCCCC"/>
              </a:solidFill>
              <a:latin typeface="Calibri"/>
              <a:ea typeface="Calibri"/>
              <a:cs typeface="Calibri"/>
              <a:sym typeface="Calibri"/>
            </a:endParaRPr>
          </a:p>
        </p:txBody>
      </p:sp>
      <p:grpSp>
        <p:nvGrpSpPr>
          <p:cNvPr id="628" name="Google Shape;628;p61"/>
          <p:cNvGrpSpPr/>
          <p:nvPr/>
        </p:nvGrpSpPr>
        <p:grpSpPr>
          <a:xfrm>
            <a:off x="6533050" y="4077556"/>
            <a:ext cx="2720704" cy="1142144"/>
            <a:chOff x="6533050" y="4077556"/>
            <a:chExt cx="2720704" cy="1142144"/>
          </a:xfrm>
        </p:grpSpPr>
        <p:grpSp>
          <p:nvGrpSpPr>
            <p:cNvPr id="629" name="Google Shape;629;p61"/>
            <p:cNvGrpSpPr/>
            <p:nvPr/>
          </p:nvGrpSpPr>
          <p:grpSpPr>
            <a:xfrm>
              <a:off x="6533050" y="4188900"/>
              <a:ext cx="2633876" cy="1030800"/>
              <a:chOff x="6533050" y="4188900"/>
              <a:chExt cx="2633876" cy="1030800"/>
            </a:xfrm>
          </p:grpSpPr>
          <p:pic>
            <p:nvPicPr>
              <p:cNvPr id="630" name="Google Shape;630;p61"/>
              <p:cNvPicPr preferRelativeResize="0"/>
              <p:nvPr/>
            </p:nvPicPr>
            <p:blipFill rotWithShape="1">
              <a:blip r:embed="rId3">
                <a:alphaModFix/>
              </a:blip>
              <a:srcRect b="0" l="0" r="0" t="0"/>
              <a:stretch/>
            </p:blipFill>
            <p:spPr>
              <a:xfrm>
                <a:off x="6533050" y="4188900"/>
                <a:ext cx="2633876" cy="1030800"/>
              </a:xfrm>
              <a:prstGeom prst="rect">
                <a:avLst/>
              </a:prstGeom>
              <a:noFill/>
              <a:ln>
                <a:noFill/>
              </a:ln>
            </p:spPr>
          </p:pic>
          <p:pic>
            <p:nvPicPr>
              <p:cNvPr id="631" name="Google Shape;631;p61"/>
              <p:cNvPicPr preferRelativeResize="0"/>
              <p:nvPr/>
            </p:nvPicPr>
            <p:blipFill rotWithShape="1">
              <a:blip r:embed="rId4">
                <a:alphaModFix/>
              </a:blip>
              <a:srcRect b="0" l="0" r="0" t="0"/>
              <a:stretch/>
            </p:blipFill>
            <p:spPr>
              <a:xfrm>
                <a:off x="6922875" y="4529525"/>
                <a:ext cx="1397375" cy="397325"/>
              </a:xfrm>
              <a:prstGeom prst="rect">
                <a:avLst/>
              </a:prstGeom>
              <a:noFill/>
              <a:ln>
                <a:noFill/>
              </a:ln>
            </p:spPr>
          </p:pic>
          <p:pic>
            <p:nvPicPr>
              <p:cNvPr id="632" name="Google Shape;632;p61"/>
              <p:cNvPicPr preferRelativeResize="0"/>
              <p:nvPr/>
            </p:nvPicPr>
            <p:blipFill rotWithShape="1">
              <a:blip r:embed="rId5">
                <a:alphaModFix/>
              </a:blip>
              <a:srcRect b="0" l="0" r="0" t="0"/>
              <a:stretch/>
            </p:blipFill>
            <p:spPr>
              <a:xfrm>
                <a:off x="8391125" y="4491000"/>
                <a:ext cx="410476" cy="410476"/>
              </a:xfrm>
              <a:prstGeom prst="rect">
                <a:avLst/>
              </a:prstGeom>
              <a:noFill/>
              <a:ln>
                <a:noFill/>
              </a:ln>
            </p:spPr>
          </p:pic>
        </p:grpSp>
        <p:sp>
          <p:nvSpPr>
            <p:cNvPr id="633" name="Google Shape;633;p61"/>
            <p:cNvSpPr txBox="1"/>
            <p:nvPr/>
          </p:nvSpPr>
          <p:spPr>
            <a:xfrm rot="776456">
              <a:off x="8351152" y="4168689"/>
              <a:ext cx="864046" cy="44232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acifico"/>
                  <a:ea typeface="Pacifico"/>
                  <a:cs typeface="Pacifico"/>
                  <a:sym typeface="Pacifico"/>
                </a:rPr>
                <a:t>solution</a:t>
              </a:r>
              <a:endParaRPr b="0" i="0" sz="1400" u="none" cap="none" strike="noStrike">
                <a:solidFill>
                  <a:srgbClr val="000000"/>
                </a:solidFill>
                <a:latin typeface="Pacifico"/>
                <a:ea typeface="Pacifico"/>
                <a:cs typeface="Pacifico"/>
                <a:sym typeface="Pacifico"/>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62"/>
          <p:cNvSpPr/>
          <p:nvPr/>
        </p:nvSpPr>
        <p:spPr>
          <a:xfrm>
            <a:off x="1507425" y="651750"/>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639" name="Google Shape;639;p62"/>
          <p:cNvSpPr txBox="1"/>
          <p:nvPr>
            <p:ph idx="12" type="sldNum"/>
          </p:nvPr>
        </p:nvSpPr>
        <p:spPr>
          <a:xfrm>
            <a:off x="8164677" y="4779753"/>
            <a:ext cx="682500" cy="196200"/>
          </a:xfrm>
          <a:prstGeom prst="rect">
            <a:avLst/>
          </a:prstGeom>
          <a:noFill/>
          <a:ln>
            <a:noFill/>
          </a:ln>
        </p:spPr>
        <p:txBody>
          <a:bodyPr anchorCtr="0" anchor="ctr" bIns="39550" lIns="39550" spcFirstLastPara="1" rIns="39550" wrap="square" tIns="395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800" u="none" cap="none" strike="noStrike">
                <a:solidFill>
                  <a:srgbClr val="F6F5F3"/>
                </a:solidFill>
                <a:latin typeface="Arial"/>
                <a:ea typeface="Arial"/>
                <a:cs typeface="Arial"/>
                <a:sym typeface="Arial"/>
              </a:rPr>
              <a:t>‹#›</a:t>
            </a:fld>
            <a:endParaRPr b="0" i="0" sz="800" u="none" cap="none" strike="noStrike">
              <a:solidFill>
                <a:srgbClr val="F6F5F3"/>
              </a:solidFill>
              <a:latin typeface="Arial"/>
              <a:ea typeface="Arial"/>
              <a:cs typeface="Arial"/>
              <a:sym typeface="Arial"/>
            </a:endParaRPr>
          </a:p>
        </p:txBody>
      </p:sp>
      <p:sp>
        <p:nvSpPr>
          <p:cNvPr id="640" name="Google Shape;640;p62"/>
          <p:cNvSpPr/>
          <p:nvPr/>
        </p:nvSpPr>
        <p:spPr>
          <a:xfrm>
            <a:off x="1484854" y="1310159"/>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641" name="Google Shape;641;p62"/>
          <p:cNvSpPr txBox="1"/>
          <p:nvPr/>
        </p:nvSpPr>
        <p:spPr>
          <a:xfrm>
            <a:off x="1872415" y="139486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2. List and inventarize relevant concepts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642" name="Google Shape;642;p62"/>
          <p:cNvSpPr txBox="1"/>
          <p:nvPr/>
        </p:nvSpPr>
        <p:spPr>
          <a:xfrm>
            <a:off x="1874704" y="74250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1. Define use case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643" name="Google Shape;643;p62"/>
          <p:cNvSpPr/>
          <p:nvPr/>
        </p:nvSpPr>
        <p:spPr>
          <a:xfrm>
            <a:off x="1484854" y="2629409"/>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644" name="Google Shape;644;p62"/>
          <p:cNvSpPr txBox="1"/>
          <p:nvPr/>
        </p:nvSpPr>
        <p:spPr>
          <a:xfrm>
            <a:off x="1872415" y="271411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4. Map your concepts on the existing vocabularies and AP’s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645" name="Google Shape;645;p62"/>
          <p:cNvSpPr/>
          <p:nvPr/>
        </p:nvSpPr>
        <p:spPr>
          <a:xfrm>
            <a:off x="1507425" y="1973450"/>
            <a:ext cx="6106200" cy="432000"/>
          </a:xfrm>
          <a:prstGeom prst="rect">
            <a:avLst/>
          </a:prstGeom>
          <a:solidFill>
            <a:schemeClr val="accent1"/>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646" name="Google Shape;646;p62"/>
          <p:cNvSpPr txBox="1"/>
          <p:nvPr/>
        </p:nvSpPr>
        <p:spPr>
          <a:xfrm>
            <a:off x="1874704" y="206420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3. Study and look for existing vocabularies and AP’s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647" name="Google Shape;647;p62"/>
          <p:cNvSpPr/>
          <p:nvPr/>
        </p:nvSpPr>
        <p:spPr>
          <a:xfrm>
            <a:off x="1508529" y="3948659"/>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648" name="Google Shape;648;p62"/>
          <p:cNvSpPr txBox="1"/>
          <p:nvPr/>
        </p:nvSpPr>
        <p:spPr>
          <a:xfrm>
            <a:off x="1896090" y="403336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6. Establish an implementation model</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649" name="Google Shape;649;p62"/>
          <p:cNvSpPr/>
          <p:nvPr/>
        </p:nvSpPr>
        <p:spPr>
          <a:xfrm>
            <a:off x="1531100" y="3292700"/>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650" name="Google Shape;650;p62"/>
          <p:cNvSpPr txBox="1"/>
          <p:nvPr/>
        </p:nvSpPr>
        <p:spPr>
          <a:xfrm>
            <a:off x="1898379" y="338345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5. Find a solution for unmapped concepts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pic>
        <p:nvPicPr>
          <p:cNvPr id="651" name="Google Shape;651;p62"/>
          <p:cNvPicPr preferRelativeResize="0"/>
          <p:nvPr/>
        </p:nvPicPr>
        <p:blipFill rotWithShape="1">
          <a:blip r:embed="rId3">
            <a:alphaModFix/>
          </a:blip>
          <a:srcRect b="0" l="0" r="0" t="0"/>
          <a:stretch/>
        </p:blipFill>
        <p:spPr>
          <a:xfrm>
            <a:off x="6879925" y="1521700"/>
            <a:ext cx="711125" cy="220450"/>
          </a:xfrm>
          <a:prstGeom prst="rect">
            <a:avLst/>
          </a:prstGeom>
          <a:noFill/>
          <a:ln>
            <a:noFill/>
          </a:ln>
        </p:spPr>
      </p:pic>
      <p:pic>
        <p:nvPicPr>
          <p:cNvPr id="652" name="Google Shape;652;p62"/>
          <p:cNvPicPr preferRelativeResize="0"/>
          <p:nvPr/>
        </p:nvPicPr>
        <p:blipFill rotWithShape="1">
          <a:blip r:embed="rId3">
            <a:alphaModFix/>
          </a:blip>
          <a:srcRect b="0" l="0" r="0" t="0"/>
          <a:stretch/>
        </p:blipFill>
        <p:spPr>
          <a:xfrm>
            <a:off x="6879925" y="2840950"/>
            <a:ext cx="711125" cy="2204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63"/>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3: Look for existing vocabularies and AP’s </a:t>
            </a:r>
            <a:endParaRPr b="1" i="0" sz="2400" u="none" cap="none" strike="noStrike">
              <a:solidFill>
                <a:srgbClr val="000000"/>
              </a:solidFill>
              <a:latin typeface="Proxima Nova"/>
              <a:ea typeface="Proxima Nova"/>
              <a:cs typeface="Proxima Nova"/>
              <a:sym typeface="Proxima Nova"/>
            </a:endParaRPr>
          </a:p>
        </p:txBody>
      </p:sp>
      <p:cxnSp>
        <p:nvCxnSpPr>
          <p:cNvPr id="658" name="Google Shape;658;p63"/>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659" name="Google Shape;659;p63"/>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660" name="Google Shape;660;p63"/>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661" name="Google Shape;661;p63"/>
          <p:cNvSpPr/>
          <p:nvPr/>
        </p:nvSpPr>
        <p:spPr>
          <a:xfrm>
            <a:off x="8633525" y="53660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3</a:t>
            </a:r>
            <a:endParaRPr b="1" i="0" sz="1000" u="none" cap="none" strike="noStrike">
              <a:solidFill>
                <a:srgbClr val="000000"/>
              </a:solidFill>
              <a:latin typeface="Calibri"/>
              <a:ea typeface="Calibri"/>
              <a:cs typeface="Calibri"/>
              <a:sym typeface="Calibri"/>
            </a:endParaRPr>
          </a:p>
        </p:txBody>
      </p:sp>
      <p:sp>
        <p:nvSpPr>
          <p:cNvPr id="662" name="Google Shape;662;p63"/>
          <p:cNvSpPr/>
          <p:nvPr/>
        </p:nvSpPr>
        <p:spPr>
          <a:xfrm>
            <a:off x="8633525" y="13392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6</a:t>
            </a:r>
            <a:endParaRPr b="1" i="0" sz="1000" u="none" cap="none" strike="noStrike">
              <a:solidFill>
                <a:srgbClr val="CCCCCC"/>
              </a:solidFill>
              <a:latin typeface="Calibri"/>
              <a:ea typeface="Calibri"/>
              <a:cs typeface="Calibri"/>
              <a:sym typeface="Calibri"/>
            </a:endParaRPr>
          </a:p>
        </p:txBody>
      </p:sp>
      <p:sp>
        <p:nvSpPr>
          <p:cNvPr id="663" name="Google Shape;663;p63"/>
          <p:cNvSpPr/>
          <p:nvPr/>
        </p:nvSpPr>
        <p:spPr>
          <a:xfrm>
            <a:off x="8633525" y="10717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5</a:t>
            </a:r>
            <a:endParaRPr b="1" i="0" sz="1000" u="none" cap="none" strike="noStrike">
              <a:solidFill>
                <a:srgbClr val="CCCCCC"/>
              </a:solidFill>
              <a:latin typeface="Calibri"/>
              <a:ea typeface="Calibri"/>
              <a:cs typeface="Calibri"/>
              <a:sym typeface="Calibri"/>
            </a:endParaRPr>
          </a:p>
        </p:txBody>
      </p:sp>
      <p:grpSp>
        <p:nvGrpSpPr>
          <p:cNvPr id="664" name="Google Shape;664;p63"/>
          <p:cNvGrpSpPr/>
          <p:nvPr/>
        </p:nvGrpSpPr>
        <p:grpSpPr>
          <a:xfrm>
            <a:off x="1519969" y="1810531"/>
            <a:ext cx="2232212" cy="1764483"/>
            <a:chOff x="692523" y="1339250"/>
            <a:chExt cx="2232212" cy="1764483"/>
          </a:xfrm>
        </p:grpSpPr>
        <p:sp>
          <p:nvSpPr>
            <p:cNvPr id="665" name="Google Shape;665;p63"/>
            <p:cNvSpPr/>
            <p:nvPr/>
          </p:nvSpPr>
          <p:spPr>
            <a:xfrm>
              <a:off x="692524" y="1339250"/>
              <a:ext cx="2232211" cy="442189"/>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International Standards</a:t>
              </a:r>
              <a:endParaRPr b="0" i="0" sz="1400" u="none" cap="none" strike="noStrike">
                <a:solidFill>
                  <a:schemeClr val="dk1"/>
                </a:solidFill>
                <a:latin typeface="Arial"/>
                <a:ea typeface="Arial"/>
                <a:cs typeface="Arial"/>
                <a:sym typeface="Arial"/>
              </a:endParaRPr>
            </a:p>
          </p:txBody>
        </p:sp>
        <p:sp>
          <p:nvSpPr>
            <p:cNvPr id="666" name="Google Shape;666;p63"/>
            <p:cNvSpPr/>
            <p:nvPr/>
          </p:nvSpPr>
          <p:spPr>
            <a:xfrm>
              <a:off x="692524" y="2000397"/>
              <a:ext cx="2232211" cy="442189"/>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EU ISA CORE vocabs</a:t>
              </a:r>
              <a:endParaRPr b="0" i="0" sz="1400" u="none" cap="none" strike="noStrike">
                <a:solidFill>
                  <a:schemeClr val="dk1"/>
                </a:solidFill>
                <a:latin typeface="Arial"/>
                <a:ea typeface="Arial"/>
                <a:cs typeface="Arial"/>
                <a:sym typeface="Arial"/>
              </a:endParaRPr>
            </a:p>
          </p:txBody>
        </p:sp>
        <p:sp>
          <p:nvSpPr>
            <p:cNvPr id="667" name="Google Shape;667;p63"/>
            <p:cNvSpPr/>
            <p:nvPr/>
          </p:nvSpPr>
          <p:spPr>
            <a:xfrm>
              <a:off x="692523" y="2661544"/>
              <a:ext cx="2232211" cy="442189"/>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OSLO Extensions</a:t>
              </a:r>
              <a:endParaRPr b="0" i="0" sz="1400" u="none" cap="none" strike="noStrike">
                <a:solidFill>
                  <a:schemeClr val="dk1"/>
                </a:solidFill>
                <a:latin typeface="Arial"/>
                <a:ea typeface="Arial"/>
                <a:cs typeface="Arial"/>
                <a:sym typeface="Arial"/>
              </a:endParaRPr>
            </a:p>
          </p:txBody>
        </p:sp>
      </p:grpSp>
      <p:pic>
        <p:nvPicPr>
          <p:cNvPr descr="Afbeelding met schermafbeelding&#10;&#10;Beschrijving is gegenereerd met zeer hoge betrouwbaarheid" id="668" name="Google Shape;668;p63"/>
          <p:cNvPicPr preferRelativeResize="0"/>
          <p:nvPr/>
        </p:nvPicPr>
        <p:blipFill rotWithShape="1">
          <a:blip r:embed="rId3">
            <a:alphaModFix/>
          </a:blip>
          <a:srcRect b="64606" l="21138" r="37846" t="19355"/>
          <a:stretch/>
        </p:blipFill>
        <p:spPr>
          <a:xfrm>
            <a:off x="4474852" y="1810531"/>
            <a:ext cx="2870948" cy="442200"/>
          </a:xfrm>
          <a:prstGeom prst="rect">
            <a:avLst/>
          </a:prstGeom>
          <a:noFill/>
          <a:ln cap="flat" cmpd="sng" w="9525">
            <a:solidFill>
              <a:schemeClr val="dk1"/>
            </a:solidFill>
            <a:prstDash val="solid"/>
            <a:round/>
            <a:headEnd len="sm" w="sm" type="none"/>
            <a:tailEnd len="sm" w="sm" type="none"/>
          </a:ln>
        </p:spPr>
      </p:pic>
      <p:pic>
        <p:nvPicPr>
          <p:cNvPr descr="Afbeelding met schermafbeelding&#10;&#10;Beschrijving is gegenereerd met zeer hoge betrouwbaarheid" id="669" name="Google Shape;669;p63"/>
          <p:cNvPicPr preferRelativeResize="0"/>
          <p:nvPr/>
        </p:nvPicPr>
        <p:blipFill rotWithShape="1">
          <a:blip r:embed="rId3">
            <a:alphaModFix/>
          </a:blip>
          <a:srcRect b="42752" l="20706" r="72666" t="41211"/>
          <a:stretch/>
        </p:blipFill>
        <p:spPr>
          <a:xfrm>
            <a:off x="5151921" y="2415978"/>
            <a:ext cx="463923" cy="442189"/>
          </a:xfrm>
          <a:prstGeom prst="rect">
            <a:avLst/>
          </a:prstGeom>
          <a:noFill/>
          <a:ln>
            <a:noFill/>
          </a:ln>
        </p:spPr>
      </p:pic>
      <p:pic>
        <p:nvPicPr>
          <p:cNvPr descr="Afbeelding met schermafbeelding&#10;&#10;Beschrijving is gegenereerd met zeer hoge betrouwbaarheid" id="670" name="Google Shape;670;p63"/>
          <p:cNvPicPr preferRelativeResize="0"/>
          <p:nvPr/>
        </p:nvPicPr>
        <p:blipFill rotWithShape="1">
          <a:blip r:embed="rId3">
            <a:alphaModFix/>
          </a:blip>
          <a:srcRect b="41981" l="28539" r="64833" t="41982"/>
          <a:stretch/>
        </p:blipFill>
        <p:spPr>
          <a:xfrm>
            <a:off x="5678364" y="2415978"/>
            <a:ext cx="463923" cy="442189"/>
          </a:xfrm>
          <a:prstGeom prst="rect">
            <a:avLst/>
          </a:prstGeom>
          <a:noFill/>
          <a:ln>
            <a:noFill/>
          </a:ln>
        </p:spPr>
      </p:pic>
      <p:pic>
        <p:nvPicPr>
          <p:cNvPr descr="Afbeelding met schermafbeelding&#10;&#10;Beschrijving is gegenereerd met zeer hoge betrouwbaarheid" id="671" name="Google Shape;671;p63"/>
          <p:cNvPicPr preferRelativeResize="0"/>
          <p:nvPr/>
        </p:nvPicPr>
        <p:blipFill rotWithShape="1">
          <a:blip r:embed="rId3">
            <a:alphaModFix/>
          </a:blip>
          <a:srcRect b="42603" l="47415" r="45957" t="41360"/>
          <a:stretch/>
        </p:blipFill>
        <p:spPr>
          <a:xfrm>
            <a:off x="6204807" y="2415978"/>
            <a:ext cx="463923" cy="442189"/>
          </a:xfrm>
          <a:prstGeom prst="rect">
            <a:avLst/>
          </a:prstGeom>
          <a:noFill/>
          <a:ln>
            <a:noFill/>
          </a:ln>
        </p:spPr>
      </p:pic>
      <p:pic>
        <p:nvPicPr>
          <p:cNvPr id="672" name="Google Shape;672;p63"/>
          <p:cNvPicPr preferRelativeResize="0"/>
          <p:nvPr/>
        </p:nvPicPr>
        <p:blipFill rotWithShape="1">
          <a:blip r:embed="rId4">
            <a:alphaModFix/>
          </a:blip>
          <a:srcRect b="0" l="0" r="0" t="0"/>
          <a:stretch/>
        </p:blipFill>
        <p:spPr>
          <a:xfrm>
            <a:off x="4021998" y="3021415"/>
            <a:ext cx="3776656" cy="552681"/>
          </a:xfrm>
          <a:prstGeom prst="rect">
            <a:avLst/>
          </a:prstGeom>
          <a:noFill/>
          <a:ln>
            <a:noFill/>
          </a:ln>
        </p:spPr>
      </p:pic>
      <p:sp>
        <p:nvSpPr>
          <p:cNvPr id="673" name="Google Shape;673;p63"/>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64"/>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3: Look for existing vocabularies and AP’s </a:t>
            </a:r>
            <a:endParaRPr b="1" i="0" sz="2400" u="none" cap="none" strike="noStrike">
              <a:solidFill>
                <a:srgbClr val="000000"/>
              </a:solidFill>
              <a:latin typeface="Proxima Nova"/>
              <a:ea typeface="Proxima Nova"/>
              <a:cs typeface="Proxima Nova"/>
              <a:sym typeface="Proxima Nova"/>
            </a:endParaRPr>
          </a:p>
        </p:txBody>
      </p:sp>
      <p:cxnSp>
        <p:nvCxnSpPr>
          <p:cNvPr id="679" name="Google Shape;679;p64"/>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680" name="Google Shape;680;p64"/>
          <p:cNvSpPr txBox="1"/>
          <p:nvPr>
            <p:ph idx="4294967295" type="body"/>
          </p:nvPr>
        </p:nvSpPr>
        <p:spPr>
          <a:xfrm>
            <a:off x="540000" y="1436400"/>
            <a:ext cx="8064000" cy="27540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Clr>
                <a:srgbClr val="222222"/>
              </a:buClr>
              <a:buSzPts val="2100"/>
              <a:buChar char="➢"/>
            </a:pPr>
            <a:r>
              <a:rPr lang="en-US" sz="2100">
                <a:solidFill>
                  <a:srgbClr val="222222"/>
                </a:solidFill>
              </a:rPr>
              <a:t>Linked Open Vocabularies: </a:t>
            </a:r>
            <a:r>
              <a:rPr lang="en-US" sz="2100" u="sng">
                <a:solidFill>
                  <a:schemeClr val="hlink"/>
                </a:solidFill>
                <a:hlinkClick r:id="rId3"/>
              </a:rPr>
              <a:t>https://lov.linkeddata.es/dataset/lov</a:t>
            </a:r>
            <a:r>
              <a:rPr lang="en-US" sz="2100">
                <a:solidFill>
                  <a:srgbClr val="222222"/>
                </a:solidFill>
              </a:rPr>
              <a:t> </a:t>
            </a:r>
            <a:endParaRPr sz="2100">
              <a:solidFill>
                <a:srgbClr val="222222"/>
              </a:solidFill>
            </a:endParaRPr>
          </a:p>
          <a:p>
            <a:pPr indent="-361950" lvl="0" marL="457200" rtl="0" algn="l">
              <a:lnSpc>
                <a:spcPct val="115000"/>
              </a:lnSpc>
              <a:spcBef>
                <a:spcPts val="0"/>
              </a:spcBef>
              <a:spcAft>
                <a:spcPts val="0"/>
              </a:spcAft>
              <a:buClr>
                <a:srgbClr val="222222"/>
              </a:buClr>
              <a:buSzPts val="2100"/>
              <a:buChar char="➢"/>
            </a:pPr>
            <a:r>
              <a:rPr lang="en-US" sz="2100">
                <a:solidFill>
                  <a:srgbClr val="222222"/>
                </a:solidFill>
              </a:rPr>
              <a:t>Browse to </a:t>
            </a:r>
            <a:r>
              <a:rPr lang="en-US" sz="2100" u="sng">
                <a:solidFill>
                  <a:schemeClr val="hlink"/>
                </a:solidFill>
                <a:hlinkClick r:id="rId4"/>
              </a:rPr>
              <a:t>data.vlaanderen.be/ns</a:t>
            </a:r>
            <a:r>
              <a:rPr lang="en-US" sz="2100">
                <a:solidFill>
                  <a:srgbClr val="222222"/>
                </a:solidFill>
              </a:rPr>
              <a:t>    where you can view the existing OSLO vocabularies and application profiles.</a:t>
            </a:r>
            <a:endParaRPr sz="2100">
              <a:solidFill>
                <a:srgbClr val="222222"/>
              </a:solidFill>
            </a:endParaRPr>
          </a:p>
          <a:p>
            <a:pPr indent="-361950" lvl="0" marL="457200" rtl="0" algn="l">
              <a:lnSpc>
                <a:spcPct val="115000"/>
              </a:lnSpc>
              <a:spcBef>
                <a:spcPts val="0"/>
              </a:spcBef>
              <a:spcAft>
                <a:spcPts val="0"/>
              </a:spcAft>
              <a:buClr>
                <a:srgbClr val="222222"/>
              </a:buClr>
              <a:buSzPts val="2100"/>
              <a:buChar char="➢"/>
            </a:pPr>
            <a:r>
              <a:rPr lang="en-US" sz="2100">
                <a:solidFill>
                  <a:srgbClr val="222222"/>
                </a:solidFill>
              </a:rPr>
              <a:t>Explore the AP’s and see what you find interesting, eg: “Persoon Basis”, “Organisatie”, “Dienstencataloog”, ..</a:t>
            </a:r>
            <a:endParaRPr sz="2100">
              <a:solidFill>
                <a:srgbClr val="222222"/>
              </a:solidFill>
            </a:endParaRPr>
          </a:p>
          <a:p>
            <a:pPr indent="-361950" lvl="0" marL="457200" rtl="0" algn="l">
              <a:lnSpc>
                <a:spcPct val="115000"/>
              </a:lnSpc>
              <a:spcBef>
                <a:spcPts val="0"/>
              </a:spcBef>
              <a:spcAft>
                <a:spcPts val="0"/>
              </a:spcAft>
              <a:buClr>
                <a:srgbClr val="222222"/>
              </a:buClr>
              <a:buSzPts val="2100"/>
              <a:buChar char="➢"/>
            </a:pPr>
            <a:r>
              <a:rPr lang="en-US" sz="2100">
                <a:solidFill>
                  <a:srgbClr val="222222"/>
                </a:solidFill>
              </a:rPr>
              <a:t>Click on the classes to jump to the vocabulary.</a:t>
            </a:r>
            <a:endParaRPr sz="2100">
              <a:solidFill>
                <a:srgbClr val="222222"/>
              </a:solidFill>
            </a:endParaRPr>
          </a:p>
          <a:p>
            <a:pPr indent="-361950" lvl="0" marL="457200" rtl="0" algn="l">
              <a:lnSpc>
                <a:spcPct val="115000"/>
              </a:lnSpc>
              <a:spcBef>
                <a:spcPts val="0"/>
              </a:spcBef>
              <a:spcAft>
                <a:spcPts val="0"/>
              </a:spcAft>
              <a:buClr>
                <a:srgbClr val="222222"/>
              </a:buClr>
              <a:buSzPts val="2100"/>
              <a:buChar char="➢"/>
            </a:pPr>
            <a:r>
              <a:rPr lang="en-US" sz="2100">
                <a:solidFill>
                  <a:srgbClr val="222222"/>
                </a:solidFill>
              </a:rPr>
              <a:t>Write down the classes (eg. “Adres”, “Persoon”, “Organisatie”) that are relevant and reusable for this case.</a:t>
            </a:r>
            <a:endParaRPr sz="2100">
              <a:solidFill>
                <a:srgbClr val="222222"/>
              </a:solidFill>
            </a:endParaRPr>
          </a:p>
          <a:p>
            <a:pPr indent="0" lvl="0" marL="0" marR="38100" rtl="0" algn="l">
              <a:lnSpc>
                <a:spcPct val="128571"/>
              </a:lnSpc>
              <a:spcBef>
                <a:spcPts val="0"/>
              </a:spcBef>
              <a:spcAft>
                <a:spcPts val="0"/>
              </a:spcAft>
              <a:buSzPts val="1980"/>
              <a:buNone/>
            </a:pPr>
            <a:r>
              <a:t/>
            </a:r>
            <a:endParaRPr sz="2100">
              <a:solidFill>
                <a:srgbClr val="222222"/>
              </a:solidFill>
              <a:highlight>
                <a:srgbClr val="F8F9FA"/>
              </a:highlight>
              <a:latin typeface="Arial"/>
              <a:ea typeface="Arial"/>
              <a:cs typeface="Arial"/>
              <a:sym typeface="Arial"/>
            </a:endParaRPr>
          </a:p>
          <a:p>
            <a:pPr indent="0" lvl="0" marL="0" rtl="0" algn="l">
              <a:lnSpc>
                <a:spcPct val="115000"/>
              </a:lnSpc>
              <a:spcBef>
                <a:spcPts val="0"/>
              </a:spcBef>
              <a:spcAft>
                <a:spcPts val="0"/>
              </a:spcAft>
              <a:buSzPts val="1980"/>
              <a:buNone/>
            </a:pPr>
            <a:r>
              <a:t/>
            </a:r>
            <a:endParaRPr/>
          </a:p>
          <a:p>
            <a:pPr indent="0" lvl="0" marL="0" rtl="0" algn="l">
              <a:lnSpc>
                <a:spcPct val="115000"/>
              </a:lnSpc>
              <a:spcBef>
                <a:spcPts val="0"/>
              </a:spcBef>
              <a:spcAft>
                <a:spcPts val="0"/>
              </a:spcAft>
              <a:buSzPts val="1980"/>
              <a:buNone/>
            </a:pPr>
            <a:r>
              <a:t/>
            </a:r>
            <a:endParaRPr/>
          </a:p>
          <a:p>
            <a:pPr indent="0" lvl="0" marL="1371600" rtl="0" algn="l">
              <a:lnSpc>
                <a:spcPct val="115000"/>
              </a:lnSpc>
              <a:spcBef>
                <a:spcPts val="300"/>
              </a:spcBef>
              <a:spcAft>
                <a:spcPts val="0"/>
              </a:spcAft>
              <a:buSzPts val="1980"/>
              <a:buNone/>
            </a:pPr>
            <a:r>
              <a:t/>
            </a:r>
            <a:endParaRPr/>
          </a:p>
        </p:txBody>
      </p:sp>
      <p:sp>
        <p:nvSpPr>
          <p:cNvPr id="681" name="Google Shape;681;p64"/>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682" name="Google Shape;682;p64"/>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683" name="Google Shape;683;p64"/>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684" name="Google Shape;684;p64"/>
          <p:cNvSpPr/>
          <p:nvPr/>
        </p:nvSpPr>
        <p:spPr>
          <a:xfrm>
            <a:off x="8633525" y="53660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3</a:t>
            </a:r>
            <a:endParaRPr b="1" i="0" sz="1000" u="none" cap="none" strike="noStrike">
              <a:solidFill>
                <a:srgbClr val="000000"/>
              </a:solidFill>
              <a:latin typeface="Calibri"/>
              <a:ea typeface="Calibri"/>
              <a:cs typeface="Calibri"/>
              <a:sym typeface="Calibri"/>
            </a:endParaRPr>
          </a:p>
        </p:txBody>
      </p:sp>
      <p:sp>
        <p:nvSpPr>
          <p:cNvPr id="685" name="Google Shape;685;p64"/>
          <p:cNvSpPr/>
          <p:nvPr/>
        </p:nvSpPr>
        <p:spPr>
          <a:xfrm>
            <a:off x="8633525" y="13392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6</a:t>
            </a:r>
            <a:endParaRPr b="1" i="0" sz="1000" u="none" cap="none" strike="noStrike">
              <a:solidFill>
                <a:srgbClr val="CCCCCC"/>
              </a:solidFill>
              <a:latin typeface="Calibri"/>
              <a:ea typeface="Calibri"/>
              <a:cs typeface="Calibri"/>
              <a:sym typeface="Calibri"/>
            </a:endParaRPr>
          </a:p>
        </p:txBody>
      </p:sp>
      <p:sp>
        <p:nvSpPr>
          <p:cNvPr id="686" name="Google Shape;686;p64"/>
          <p:cNvSpPr/>
          <p:nvPr/>
        </p:nvSpPr>
        <p:spPr>
          <a:xfrm>
            <a:off x="8633525" y="10717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5</a:t>
            </a:r>
            <a:endParaRPr b="1" i="0" sz="1000" u="none" cap="none" strike="noStrike">
              <a:solidFill>
                <a:srgbClr val="CCCCCC"/>
              </a:solidFill>
              <a:latin typeface="Calibri"/>
              <a:ea typeface="Calibri"/>
              <a:cs typeface="Calibri"/>
              <a:sym typeface="Calibri"/>
            </a:endParaRPr>
          </a:p>
        </p:txBody>
      </p:sp>
      <p:pic>
        <p:nvPicPr>
          <p:cNvPr id="687" name="Google Shape;687;p64"/>
          <p:cNvPicPr preferRelativeResize="0"/>
          <p:nvPr/>
        </p:nvPicPr>
        <p:blipFill rotWithShape="1">
          <a:blip r:embed="rId5">
            <a:alphaModFix/>
          </a:blip>
          <a:srcRect b="0" l="0" r="57495" t="6663"/>
          <a:stretch/>
        </p:blipFill>
        <p:spPr>
          <a:xfrm>
            <a:off x="8335625" y="1799350"/>
            <a:ext cx="268374" cy="359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65"/>
          <p:cNvSpPr txBox="1"/>
          <p:nvPr/>
        </p:nvSpPr>
        <p:spPr>
          <a:xfrm>
            <a:off x="502725" y="168400"/>
            <a:ext cx="83841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3: Look for existing vocabularies and AP’s </a:t>
            </a:r>
            <a:endParaRPr b="1" i="0" sz="2400" u="none" cap="none" strike="noStrike">
              <a:solidFill>
                <a:srgbClr val="000000"/>
              </a:solidFill>
              <a:latin typeface="Proxima Nova"/>
              <a:ea typeface="Proxima Nova"/>
              <a:cs typeface="Proxima Nova"/>
              <a:sym typeface="Proxima Nova"/>
            </a:endParaRPr>
          </a:p>
        </p:txBody>
      </p:sp>
      <p:cxnSp>
        <p:nvCxnSpPr>
          <p:cNvPr id="693" name="Google Shape;693;p65"/>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694" name="Google Shape;694;p65"/>
          <p:cNvSpPr txBox="1"/>
          <p:nvPr>
            <p:ph idx="4294967295" type="body"/>
          </p:nvPr>
        </p:nvSpPr>
        <p:spPr>
          <a:xfrm>
            <a:off x="384725" y="1099200"/>
            <a:ext cx="8759400" cy="2754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300"/>
              </a:spcBef>
              <a:spcAft>
                <a:spcPts val="0"/>
              </a:spcAft>
              <a:buSzPts val="1980"/>
              <a:buNone/>
            </a:pPr>
            <a:r>
              <a:t/>
            </a:r>
            <a:endParaRPr sz="1800"/>
          </a:p>
          <a:p>
            <a:pPr indent="0" lvl="0" marL="0" rtl="0" algn="l">
              <a:lnSpc>
                <a:spcPct val="90000"/>
              </a:lnSpc>
              <a:spcBef>
                <a:spcPts val="300"/>
              </a:spcBef>
              <a:spcAft>
                <a:spcPts val="0"/>
              </a:spcAft>
              <a:buSzPts val="1980"/>
              <a:buNone/>
            </a:pPr>
            <a:r>
              <a:t/>
            </a:r>
            <a:endParaRPr sz="1800"/>
          </a:p>
          <a:p>
            <a:pPr indent="0" lvl="0" marL="0" marR="38100" rtl="0" algn="l">
              <a:lnSpc>
                <a:spcPct val="128571"/>
              </a:lnSpc>
              <a:spcBef>
                <a:spcPts val="0"/>
              </a:spcBef>
              <a:spcAft>
                <a:spcPts val="0"/>
              </a:spcAft>
              <a:buSzPts val="1980"/>
              <a:buNone/>
            </a:pPr>
            <a:r>
              <a:t/>
            </a:r>
            <a:endParaRPr sz="2100">
              <a:solidFill>
                <a:srgbClr val="222222"/>
              </a:solidFill>
              <a:highlight>
                <a:srgbClr val="F8F9FA"/>
              </a:highlight>
              <a:latin typeface="Arial"/>
              <a:ea typeface="Arial"/>
              <a:cs typeface="Arial"/>
              <a:sym typeface="Arial"/>
            </a:endParaRPr>
          </a:p>
          <a:p>
            <a:pPr indent="0" lvl="0" marL="0" rtl="0" algn="l">
              <a:lnSpc>
                <a:spcPct val="90000"/>
              </a:lnSpc>
              <a:spcBef>
                <a:spcPts val="300"/>
              </a:spcBef>
              <a:spcAft>
                <a:spcPts val="0"/>
              </a:spcAft>
              <a:buSzPts val="1980"/>
              <a:buNone/>
            </a:pPr>
            <a:r>
              <a:t/>
            </a:r>
            <a:endParaRPr sz="1800"/>
          </a:p>
        </p:txBody>
      </p:sp>
      <p:sp>
        <p:nvSpPr>
          <p:cNvPr id="695" name="Google Shape;695;p65"/>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696" name="Google Shape;696;p65"/>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697" name="Google Shape;697;p65"/>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698" name="Google Shape;698;p65"/>
          <p:cNvSpPr/>
          <p:nvPr/>
        </p:nvSpPr>
        <p:spPr>
          <a:xfrm>
            <a:off x="8633525" y="53660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3</a:t>
            </a:r>
            <a:endParaRPr b="1" i="0" sz="1000" u="none" cap="none" strike="noStrike">
              <a:solidFill>
                <a:srgbClr val="000000"/>
              </a:solidFill>
              <a:latin typeface="Calibri"/>
              <a:ea typeface="Calibri"/>
              <a:cs typeface="Calibri"/>
              <a:sym typeface="Calibri"/>
            </a:endParaRPr>
          </a:p>
        </p:txBody>
      </p:sp>
      <p:sp>
        <p:nvSpPr>
          <p:cNvPr id="699" name="Google Shape;699;p65"/>
          <p:cNvSpPr/>
          <p:nvPr/>
        </p:nvSpPr>
        <p:spPr>
          <a:xfrm>
            <a:off x="8633525" y="13392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6</a:t>
            </a:r>
            <a:endParaRPr b="1" i="0" sz="1000" u="none" cap="none" strike="noStrike">
              <a:solidFill>
                <a:srgbClr val="CCCCCC"/>
              </a:solidFill>
              <a:latin typeface="Calibri"/>
              <a:ea typeface="Calibri"/>
              <a:cs typeface="Calibri"/>
              <a:sym typeface="Calibri"/>
            </a:endParaRPr>
          </a:p>
        </p:txBody>
      </p:sp>
      <p:sp>
        <p:nvSpPr>
          <p:cNvPr id="700" name="Google Shape;700;p65"/>
          <p:cNvSpPr/>
          <p:nvPr/>
        </p:nvSpPr>
        <p:spPr>
          <a:xfrm>
            <a:off x="8633525" y="10717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5</a:t>
            </a:r>
            <a:endParaRPr b="1" i="0" sz="1000" u="none" cap="none" strike="noStrike">
              <a:solidFill>
                <a:srgbClr val="CCCCCC"/>
              </a:solidFill>
              <a:latin typeface="Calibri"/>
              <a:ea typeface="Calibri"/>
              <a:cs typeface="Calibri"/>
              <a:sym typeface="Calibri"/>
            </a:endParaRPr>
          </a:p>
        </p:txBody>
      </p:sp>
      <p:grpSp>
        <p:nvGrpSpPr>
          <p:cNvPr id="701" name="Google Shape;701;p65"/>
          <p:cNvGrpSpPr/>
          <p:nvPr/>
        </p:nvGrpSpPr>
        <p:grpSpPr>
          <a:xfrm>
            <a:off x="8312597" y="4077556"/>
            <a:ext cx="941157" cy="823920"/>
            <a:chOff x="8312597" y="4077556"/>
            <a:chExt cx="941157" cy="823920"/>
          </a:xfrm>
        </p:grpSpPr>
        <p:pic>
          <p:nvPicPr>
            <p:cNvPr id="702" name="Google Shape;702;p65"/>
            <p:cNvPicPr preferRelativeResize="0"/>
            <p:nvPr/>
          </p:nvPicPr>
          <p:blipFill rotWithShape="1">
            <a:blip r:embed="rId3">
              <a:alphaModFix/>
            </a:blip>
            <a:srcRect b="0" l="0" r="0" t="0"/>
            <a:stretch/>
          </p:blipFill>
          <p:spPr>
            <a:xfrm>
              <a:off x="8391125" y="4491000"/>
              <a:ext cx="410476" cy="410476"/>
            </a:xfrm>
            <a:prstGeom prst="rect">
              <a:avLst/>
            </a:prstGeom>
            <a:noFill/>
            <a:ln>
              <a:noFill/>
            </a:ln>
          </p:spPr>
        </p:pic>
        <p:sp>
          <p:nvSpPr>
            <p:cNvPr id="703" name="Google Shape;703;p65"/>
            <p:cNvSpPr txBox="1"/>
            <p:nvPr/>
          </p:nvSpPr>
          <p:spPr>
            <a:xfrm rot="776456">
              <a:off x="8351152" y="4168689"/>
              <a:ext cx="864046" cy="44232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acifico"/>
                  <a:ea typeface="Pacifico"/>
                  <a:cs typeface="Pacifico"/>
                  <a:sym typeface="Pacifico"/>
                </a:rPr>
                <a:t>solution</a:t>
              </a:r>
              <a:endParaRPr b="0" i="0" sz="1400" u="none" cap="none" strike="noStrike">
                <a:solidFill>
                  <a:srgbClr val="000000"/>
                </a:solidFill>
                <a:latin typeface="Pacifico"/>
                <a:ea typeface="Pacifico"/>
                <a:cs typeface="Pacifico"/>
                <a:sym typeface="Pacifico"/>
              </a:endParaRPr>
            </a:p>
          </p:txBody>
        </p:sp>
      </p:grpSp>
      <p:sp>
        <p:nvSpPr>
          <p:cNvPr id="704" name="Google Shape;704;p65"/>
          <p:cNvSpPr txBox="1"/>
          <p:nvPr/>
        </p:nvSpPr>
        <p:spPr>
          <a:xfrm>
            <a:off x="502725" y="1169585"/>
            <a:ext cx="7888400" cy="906785"/>
          </a:xfrm>
          <a:prstGeom prst="rect">
            <a:avLst/>
          </a:prstGeom>
          <a:noFill/>
          <a:ln>
            <a:noFill/>
          </a:ln>
        </p:spPr>
        <p:txBody>
          <a:bodyPr anchorCtr="0" anchor="t" bIns="91425" lIns="91425" spcFirstLastPara="1" rIns="91425" wrap="square" tIns="91425">
            <a:noAutofit/>
          </a:bodyPr>
          <a:lstStyle/>
          <a:p>
            <a:pPr indent="0" lvl="0" marL="0" marR="38100" rtl="0" algn="l">
              <a:lnSpc>
                <a:spcPct val="128571"/>
              </a:lnSpc>
              <a:spcBef>
                <a:spcPts val="0"/>
              </a:spcBef>
              <a:spcAft>
                <a:spcPts val="0"/>
              </a:spcAft>
              <a:buClr>
                <a:schemeClr val="dk1"/>
              </a:buClr>
              <a:buSzPts val="1980"/>
              <a:buFont typeface="Proxima Nova"/>
              <a:buNone/>
            </a:pPr>
            <a:r>
              <a:rPr b="0" i="0" lang="en-US" sz="1600" u="none" cap="none" strike="noStrike">
                <a:solidFill>
                  <a:srgbClr val="222222"/>
                </a:solidFill>
                <a:latin typeface="Proxima Nova"/>
                <a:ea typeface="Proxima Nova"/>
                <a:cs typeface="Proxima Nova"/>
                <a:sym typeface="Proxima Nova"/>
              </a:rPr>
              <a:t>In our use case, the following models might be useful for the concepts that were defined:</a:t>
            </a:r>
            <a:endParaRPr b="0" i="0" sz="1600" u="none" cap="none" strike="noStrike">
              <a:solidFill>
                <a:schemeClr val="dk1"/>
              </a:solidFill>
              <a:latin typeface="Proxima Nova"/>
              <a:ea typeface="Proxima Nova"/>
              <a:cs typeface="Proxima Nova"/>
              <a:sym typeface="Proxima Nova"/>
            </a:endParaRPr>
          </a:p>
        </p:txBody>
      </p:sp>
      <p:graphicFrame>
        <p:nvGraphicFramePr>
          <p:cNvPr id="705" name="Google Shape;705;p65"/>
          <p:cNvGraphicFramePr/>
          <p:nvPr/>
        </p:nvGraphicFramePr>
        <p:xfrm>
          <a:off x="502724" y="2358489"/>
          <a:ext cx="3000000" cy="3000000"/>
        </p:xfrm>
        <a:graphic>
          <a:graphicData uri="http://schemas.openxmlformats.org/drawingml/2006/table">
            <a:tbl>
              <a:tblPr bandRow="1" firstRow="1">
                <a:noFill/>
                <a:tableStyleId>{3B77B977-6E5B-4A3C-8A5F-D91DF64B43CE}</a:tableStyleId>
              </a:tblPr>
              <a:tblGrid>
                <a:gridCol w="1447100"/>
                <a:gridCol w="3617250"/>
                <a:gridCol w="2745525"/>
              </a:tblGrid>
              <a:tr h="3033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6B6B6B"/>
                          </a:solidFill>
                        </a:rPr>
                        <a:t>Concepts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6B6B6B"/>
                          </a:solidFill>
                          <a:latin typeface="Calibri"/>
                          <a:ea typeface="Calibri"/>
                          <a:cs typeface="Calibri"/>
                          <a:sym typeface="Calibri"/>
                        </a:rPr>
                        <a:t>Relevant models</a:t>
                      </a:r>
                      <a:endParaRPr b="1" i="0" sz="1400" u="none" cap="none" strike="noStrike">
                        <a:solidFill>
                          <a:srgbClr val="6B6B6B"/>
                        </a:solidFill>
                        <a:latin typeface="Calibri"/>
                        <a:ea typeface="Calibri"/>
                        <a:cs typeface="Calibri"/>
                        <a:sym typeface="Calibri"/>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6B6B6B"/>
                          </a:solidFill>
                          <a:latin typeface="Calibri"/>
                          <a:ea typeface="Calibri"/>
                          <a:cs typeface="Calibri"/>
                          <a:sym typeface="Calibri"/>
                        </a:rPr>
                        <a:t>Source data model</a:t>
                      </a:r>
                      <a:endParaRPr b="1" i="0" sz="1400" u="none" cap="none" strike="noStrike">
                        <a:solidFill>
                          <a:srgbClr val="6B6B6B"/>
                        </a:solidFill>
                        <a:latin typeface="Calibri"/>
                        <a:ea typeface="Calibri"/>
                        <a:cs typeface="Calibri"/>
                        <a:sym typeface="Calibri"/>
                      </a:endParaRPr>
                    </a:p>
                  </a:txBody>
                  <a:tcPr marT="45725" marB="45725" marR="91450" marL="91450"/>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Library</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Registered Organisation</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OSLO Organisatie</a:t>
                      </a:r>
                      <a:endParaRPr sz="1400" u="none" cap="none" strike="noStrike"/>
                    </a:p>
                  </a:txBody>
                  <a:tcPr marT="45725" marB="45725" marR="91450" marL="91450"/>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Creative Work</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t>
                      </a:r>
                      <a:endParaRPr sz="1400" u="none" cap="none" strike="noStrike"/>
                    </a:p>
                  </a:txBody>
                  <a:tcPr marT="45725" marB="45725" marR="91450" marL="91450"/>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Author</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Person</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OSLO Persoon</a:t>
                      </a:r>
                      <a:endParaRPr sz="1400" u="none" cap="none" strike="noStrike"/>
                    </a:p>
                  </a:txBody>
                  <a:tcPr marT="45725" marB="45725" marR="91450" marL="91450"/>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Publisher</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Registered Organisation</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OSLO Organisatie</a:t>
                      </a:r>
                      <a:endParaRPr sz="1400" u="none" cap="none" strike="noStrike"/>
                    </a:p>
                  </a:txBody>
                  <a:tcPr marT="45725" marB="45725" marR="91450" marL="91450"/>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t>
                      </a:r>
                      <a:endParaRPr sz="1400" u="none" cap="none" strike="noStrike"/>
                    </a:p>
                  </a:txBody>
                  <a:tcPr marT="45725" marB="45725" marR="91450" marL="91450"/>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66"/>
          <p:cNvSpPr/>
          <p:nvPr/>
        </p:nvSpPr>
        <p:spPr>
          <a:xfrm>
            <a:off x="1507425" y="651750"/>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711" name="Google Shape;711;p66"/>
          <p:cNvSpPr txBox="1"/>
          <p:nvPr>
            <p:ph idx="12" type="sldNum"/>
          </p:nvPr>
        </p:nvSpPr>
        <p:spPr>
          <a:xfrm>
            <a:off x="8164677" y="4779753"/>
            <a:ext cx="682500" cy="196200"/>
          </a:xfrm>
          <a:prstGeom prst="rect">
            <a:avLst/>
          </a:prstGeom>
          <a:noFill/>
          <a:ln>
            <a:noFill/>
          </a:ln>
        </p:spPr>
        <p:txBody>
          <a:bodyPr anchorCtr="0" anchor="ctr" bIns="39550" lIns="39550" spcFirstLastPara="1" rIns="39550" wrap="square" tIns="395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800" u="none" cap="none" strike="noStrike">
                <a:solidFill>
                  <a:srgbClr val="F6F5F3"/>
                </a:solidFill>
                <a:latin typeface="Arial"/>
                <a:ea typeface="Arial"/>
                <a:cs typeface="Arial"/>
                <a:sym typeface="Arial"/>
              </a:rPr>
              <a:t>‹#›</a:t>
            </a:fld>
            <a:endParaRPr b="0" i="0" sz="800" u="none" cap="none" strike="noStrike">
              <a:solidFill>
                <a:srgbClr val="F6F5F3"/>
              </a:solidFill>
              <a:latin typeface="Arial"/>
              <a:ea typeface="Arial"/>
              <a:cs typeface="Arial"/>
              <a:sym typeface="Arial"/>
            </a:endParaRPr>
          </a:p>
        </p:txBody>
      </p:sp>
      <p:sp>
        <p:nvSpPr>
          <p:cNvPr id="712" name="Google Shape;712;p66"/>
          <p:cNvSpPr/>
          <p:nvPr/>
        </p:nvSpPr>
        <p:spPr>
          <a:xfrm>
            <a:off x="1484854" y="1310159"/>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713" name="Google Shape;713;p66"/>
          <p:cNvSpPr txBox="1"/>
          <p:nvPr/>
        </p:nvSpPr>
        <p:spPr>
          <a:xfrm>
            <a:off x="1872415" y="139486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2. List and inventarize relevant concepts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714" name="Google Shape;714;p66"/>
          <p:cNvSpPr txBox="1"/>
          <p:nvPr/>
        </p:nvSpPr>
        <p:spPr>
          <a:xfrm>
            <a:off x="1874704" y="74250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1. Define use case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715" name="Google Shape;715;p66"/>
          <p:cNvSpPr/>
          <p:nvPr/>
        </p:nvSpPr>
        <p:spPr>
          <a:xfrm>
            <a:off x="1484854" y="2629409"/>
            <a:ext cx="6106200" cy="432000"/>
          </a:xfrm>
          <a:prstGeom prst="rect">
            <a:avLst/>
          </a:prstGeom>
          <a:solidFill>
            <a:schemeClr val="accent1"/>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716" name="Google Shape;716;p66"/>
          <p:cNvSpPr txBox="1"/>
          <p:nvPr/>
        </p:nvSpPr>
        <p:spPr>
          <a:xfrm>
            <a:off x="1872415" y="271411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4. Map your concepts on the existing vocabularies and AP’s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717" name="Google Shape;717;p66"/>
          <p:cNvSpPr/>
          <p:nvPr/>
        </p:nvSpPr>
        <p:spPr>
          <a:xfrm>
            <a:off x="1507425" y="1973450"/>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718" name="Google Shape;718;p66"/>
          <p:cNvSpPr txBox="1"/>
          <p:nvPr/>
        </p:nvSpPr>
        <p:spPr>
          <a:xfrm>
            <a:off x="1874704" y="206420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3. Study and look for existing vocabularies and AP’s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719" name="Google Shape;719;p66"/>
          <p:cNvSpPr/>
          <p:nvPr/>
        </p:nvSpPr>
        <p:spPr>
          <a:xfrm>
            <a:off x="1508529" y="3948659"/>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720" name="Google Shape;720;p66"/>
          <p:cNvSpPr txBox="1"/>
          <p:nvPr/>
        </p:nvSpPr>
        <p:spPr>
          <a:xfrm>
            <a:off x="1896090" y="403336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6. Establish an implementation model</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721" name="Google Shape;721;p66"/>
          <p:cNvSpPr/>
          <p:nvPr/>
        </p:nvSpPr>
        <p:spPr>
          <a:xfrm>
            <a:off x="1531100" y="3292700"/>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722" name="Google Shape;722;p66"/>
          <p:cNvSpPr txBox="1"/>
          <p:nvPr/>
        </p:nvSpPr>
        <p:spPr>
          <a:xfrm>
            <a:off x="1898379" y="338345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5. Find a solution for unmapped concepts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pic>
        <p:nvPicPr>
          <p:cNvPr id="723" name="Google Shape;723;p66"/>
          <p:cNvPicPr preferRelativeResize="0"/>
          <p:nvPr/>
        </p:nvPicPr>
        <p:blipFill rotWithShape="1">
          <a:blip r:embed="rId3">
            <a:alphaModFix/>
          </a:blip>
          <a:srcRect b="0" l="0" r="0" t="0"/>
          <a:stretch/>
        </p:blipFill>
        <p:spPr>
          <a:xfrm>
            <a:off x="6879925" y="1521700"/>
            <a:ext cx="711125" cy="220450"/>
          </a:xfrm>
          <a:prstGeom prst="rect">
            <a:avLst/>
          </a:prstGeom>
          <a:noFill/>
          <a:ln>
            <a:noFill/>
          </a:ln>
        </p:spPr>
      </p:pic>
      <p:pic>
        <p:nvPicPr>
          <p:cNvPr id="724" name="Google Shape;724;p66"/>
          <p:cNvPicPr preferRelativeResize="0"/>
          <p:nvPr/>
        </p:nvPicPr>
        <p:blipFill rotWithShape="1">
          <a:blip r:embed="rId3">
            <a:alphaModFix/>
          </a:blip>
          <a:srcRect b="0" l="0" r="0" t="0"/>
          <a:stretch/>
        </p:blipFill>
        <p:spPr>
          <a:xfrm>
            <a:off x="6879925" y="2840950"/>
            <a:ext cx="711125" cy="220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132" name="Shape 132"/>
        <p:cNvGrpSpPr/>
        <p:nvPr/>
      </p:nvGrpSpPr>
      <p:grpSpPr>
        <a:xfrm>
          <a:off x="0" y="0"/>
          <a:ext cx="0" cy="0"/>
          <a:chOff x="0" y="0"/>
          <a:chExt cx="0" cy="0"/>
        </a:xfrm>
      </p:grpSpPr>
      <p:sp>
        <p:nvSpPr>
          <p:cNvPr id="133" name="Google Shape;133;p22"/>
          <p:cNvSpPr/>
          <p:nvPr/>
        </p:nvSpPr>
        <p:spPr>
          <a:xfrm>
            <a:off x="4572000" y="0"/>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2"/>
          <p:cNvSpPr txBox="1"/>
          <p:nvPr/>
        </p:nvSpPr>
        <p:spPr>
          <a:xfrm>
            <a:off x="-18858" y="2443"/>
            <a:ext cx="4283700" cy="837000"/>
          </a:xfrm>
          <a:prstGeom prst="rect">
            <a:avLst/>
          </a:prstGeom>
          <a:noFill/>
          <a:ln>
            <a:noFill/>
          </a:ln>
        </p:spPr>
        <p:txBody>
          <a:bodyPr anchorCtr="0" anchor="t" bIns="91425" lIns="91425" spcFirstLastPara="1" rIns="91425" wrap="square" tIns="91425">
            <a:noAutofit/>
          </a:bodyPr>
          <a:lstStyle/>
          <a:p>
            <a:pPr indent="0" lvl="0" marL="0" marR="0" rtl="0" algn="ctr">
              <a:lnSpc>
                <a:spcPct val="102702"/>
              </a:lnSpc>
              <a:spcBef>
                <a:spcPts val="0"/>
              </a:spcBef>
              <a:spcAft>
                <a:spcPts val="0"/>
              </a:spcAft>
              <a:buClr>
                <a:schemeClr val="dk1"/>
              </a:buClr>
              <a:buSzPts val="3700"/>
              <a:buFont typeface="Proxima Nova"/>
              <a:buNone/>
            </a:pPr>
            <a:r>
              <a:rPr i="0" lang="en-US" sz="8200" u="none" cap="none" strike="noStrike">
                <a:solidFill>
                  <a:schemeClr val="dk1"/>
                </a:solidFill>
                <a:latin typeface="Proxima Nova"/>
                <a:ea typeface="Proxima Nova"/>
                <a:cs typeface="Proxima Nova"/>
                <a:sym typeface="Proxima Nova"/>
              </a:rPr>
              <a:t>Today</a:t>
            </a:r>
            <a:endParaRPr i="0" sz="8200" u="none" cap="none" strike="noStrike">
              <a:solidFill>
                <a:schemeClr val="dk1"/>
              </a:solidFill>
              <a:latin typeface="Proxima Nova"/>
              <a:ea typeface="Proxima Nova"/>
              <a:cs typeface="Proxima Nova"/>
              <a:sym typeface="Proxima Nova"/>
            </a:endParaRPr>
          </a:p>
        </p:txBody>
      </p:sp>
      <p:sp>
        <p:nvSpPr>
          <p:cNvPr id="135" name="Google Shape;135;p22"/>
          <p:cNvSpPr txBox="1"/>
          <p:nvPr/>
        </p:nvSpPr>
        <p:spPr>
          <a:xfrm>
            <a:off x="745251" y="1608723"/>
            <a:ext cx="2755500" cy="2339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373636"/>
                </a:solidFill>
                <a:latin typeface="Proxima Nova"/>
                <a:ea typeface="Proxima Nova"/>
                <a:cs typeface="Proxima Nova"/>
                <a:sym typeface="Proxima Nova"/>
              </a:rPr>
              <a:t>13:05 - 13:50</a:t>
            </a:r>
            <a:r>
              <a:rPr i="0" lang="en-US" sz="1200" u="none" cap="none" strike="noStrike">
                <a:solidFill>
                  <a:srgbClr val="373636"/>
                </a:solidFill>
                <a:latin typeface="Proxima Nova"/>
                <a:ea typeface="Proxima Nova"/>
                <a:cs typeface="Proxima Nova"/>
                <a:sym typeface="Proxima Nova"/>
              </a:rPr>
              <a:t> - </a:t>
            </a:r>
            <a:r>
              <a:rPr i="1" lang="en-US" sz="1200" u="none" cap="none" strike="noStrike">
                <a:solidFill>
                  <a:srgbClr val="373636"/>
                </a:solidFill>
                <a:highlight>
                  <a:srgbClr val="FFFF00"/>
                </a:highlight>
                <a:latin typeface="Proxima Nova"/>
                <a:ea typeface="Proxima Nova"/>
                <a:cs typeface="Proxima Nova"/>
                <a:sym typeface="Proxima Nova"/>
              </a:rPr>
              <a:t>plenary</a:t>
            </a:r>
            <a:r>
              <a:rPr i="0" lang="en-US" sz="1200" u="none" cap="none" strike="noStrike">
                <a:solidFill>
                  <a:srgbClr val="373636"/>
                </a:solidFill>
                <a:highlight>
                  <a:srgbClr val="FFFF00"/>
                </a:highlight>
                <a:latin typeface="Proxima Nova"/>
                <a:ea typeface="Proxima Nova"/>
                <a:cs typeface="Proxima Nova"/>
                <a:sym typeface="Proxima Nova"/>
              </a:rPr>
              <a:t>​</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rPr i="0" lang="en-US" sz="1200" u="none" cap="none" strike="noStrike">
                <a:solidFill>
                  <a:srgbClr val="373636"/>
                </a:solidFill>
                <a:latin typeface="Proxima Nova"/>
                <a:ea typeface="Proxima Nova"/>
                <a:cs typeface="Proxima Nova"/>
                <a:sym typeface="Proxima Nova"/>
              </a:rPr>
              <a:t>Introduction </a:t>
            </a:r>
            <a:r>
              <a:rPr lang="en-US" sz="1200">
                <a:solidFill>
                  <a:srgbClr val="373636"/>
                </a:solidFill>
                <a:latin typeface="Proxima Nova"/>
                <a:ea typeface="Proxima Nova"/>
                <a:cs typeface="Proxima Nova"/>
                <a:sym typeface="Proxima Nova"/>
              </a:rPr>
              <a:t>ICEG</a:t>
            </a:r>
            <a:r>
              <a:rPr i="0" lang="en-US" sz="1200" u="none" cap="none" strike="noStrike">
                <a:solidFill>
                  <a:srgbClr val="373636"/>
                </a:solidFill>
                <a:latin typeface="Proxima Nova"/>
                <a:ea typeface="Proxima Nova"/>
                <a:cs typeface="Proxima Nova"/>
                <a:sym typeface="Proxima Nova"/>
              </a:rPr>
              <a:t> 10’​</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rPr lang="en-US" sz="1200">
                <a:solidFill>
                  <a:srgbClr val="373636"/>
                </a:solidFill>
                <a:latin typeface="Proxima Nova"/>
                <a:ea typeface="Proxima Nova"/>
                <a:cs typeface="Proxima Nova"/>
                <a:sym typeface="Proxima Nova"/>
              </a:rPr>
              <a:t>About linked data </a:t>
            </a:r>
            <a:r>
              <a:rPr i="0" lang="en-US" sz="1200" u="none" cap="none" strike="noStrike">
                <a:solidFill>
                  <a:srgbClr val="373636"/>
                </a:solidFill>
                <a:latin typeface="Proxima Nova"/>
                <a:ea typeface="Proxima Nova"/>
                <a:cs typeface="Proxima Nova"/>
                <a:sym typeface="Proxima Nova"/>
              </a:rPr>
              <a:t>40'</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200">
              <a:solidFill>
                <a:srgbClr val="373636"/>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200">
              <a:solidFill>
                <a:srgbClr val="373636"/>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b="1" i="0" lang="en-US" sz="1200" u="none" cap="none" strike="noStrike">
                <a:solidFill>
                  <a:srgbClr val="373636"/>
                </a:solidFill>
                <a:latin typeface="Proxima Nova"/>
                <a:ea typeface="Proxima Nova"/>
                <a:cs typeface="Proxima Nova"/>
                <a:sym typeface="Proxima Nova"/>
              </a:rPr>
              <a:t>13:50 – 14:00</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rPr lang="en-US" sz="1200">
                <a:solidFill>
                  <a:srgbClr val="373636"/>
                </a:solidFill>
                <a:latin typeface="Proxima Nova"/>
                <a:ea typeface="Proxima Nova"/>
                <a:cs typeface="Proxima Nova"/>
                <a:sym typeface="Proxima Nova"/>
              </a:rPr>
              <a:t>B</a:t>
            </a:r>
            <a:r>
              <a:rPr i="0" lang="en-US" sz="1200" u="none" cap="none" strike="noStrike">
                <a:solidFill>
                  <a:srgbClr val="373636"/>
                </a:solidFill>
                <a:latin typeface="Proxima Nova"/>
                <a:ea typeface="Proxima Nova"/>
                <a:cs typeface="Proxima Nova"/>
                <a:sym typeface="Proxima Nova"/>
              </a:rPr>
              <a:t>reak 10'</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200">
              <a:solidFill>
                <a:srgbClr val="373636"/>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rPr b="1" lang="en-US" sz="1200">
                <a:solidFill>
                  <a:schemeClr val="dk1"/>
                </a:solidFill>
                <a:latin typeface="Proxima Nova"/>
                <a:ea typeface="Proxima Nova"/>
                <a:cs typeface="Proxima Nova"/>
                <a:sym typeface="Proxima Nova"/>
              </a:rPr>
              <a:t>14:00-14:45</a:t>
            </a:r>
            <a:r>
              <a:rPr lang="en-US" sz="1200">
                <a:solidFill>
                  <a:schemeClr val="dk1"/>
                </a:solidFill>
                <a:latin typeface="Proxima Nova"/>
                <a:ea typeface="Proxima Nova"/>
                <a:cs typeface="Proxima Nova"/>
                <a:sym typeface="Proxima Nova"/>
              </a:rPr>
              <a:t> – </a:t>
            </a:r>
            <a:r>
              <a:rPr i="1" lang="en-US" sz="1200">
                <a:solidFill>
                  <a:schemeClr val="dk1"/>
                </a:solidFill>
                <a:highlight>
                  <a:srgbClr val="FFFF00"/>
                </a:highlight>
                <a:latin typeface="Proxima Nova"/>
                <a:ea typeface="Proxima Nova"/>
                <a:cs typeface="Proxima Nova"/>
                <a:sym typeface="Proxima Nova"/>
              </a:rPr>
              <a:t>break-out</a:t>
            </a:r>
            <a:endParaRPr sz="1200">
              <a:latin typeface="Proxima Nova"/>
              <a:ea typeface="Proxima Nova"/>
              <a:cs typeface="Proxima Nova"/>
              <a:sym typeface="Proxima Nova"/>
            </a:endParaRPr>
          </a:p>
          <a:p>
            <a:pPr indent="0" lvl="0" marL="0" rtl="0" algn="l">
              <a:spcBef>
                <a:spcPts val="0"/>
              </a:spcBef>
              <a:spcAft>
                <a:spcPts val="0"/>
              </a:spcAft>
              <a:buNone/>
            </a:pPr>
            <a:r>
              <a:rPr lang="en-US" sz="1200">
                <a:solidFill>
                  <a:schemeClr val="dk1"/>
                </a:solidFill>
                <a:latin typeface="Proxima Nova"/>
                <a:ea typeface="Proxima Nova"/>
                <a:cs typeface="Proxima Nova"/>
                <a:sym typeface="Proxima Nova"/>
              </a:rPr>
              <a:t>Case Person and Organisation 45'</a:t>
            </a:r>
            <a:endParaRPr sz="1200">
              <a:solidFill>
                <a:srgbClr val="373636"/>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b="0" i="0" sz="1400" u="none" cap="none" strike="noStrike">
              <a:solidFill>
                <a:srgbClr val="373636"/>
              </a:solidFill>
              <a:latin typeface="Proxima Nova"/>
              <a:ea typeface="Proxima Nova"/>
              <a:cs typeface="Proxima Nova"/>
              <a:sym typeface="Proxima Nova"/>
            </a:endParaRPr>
          </a:p>
        </p:txBody>
      </p:sp>
      <p:sp>
        <p:nvSpPr>
          <p:cNvPr id="136" name="Google Shape;136;p22"/>
          <p:cNvSpPr/>
          <p:nvPr/>
        </p:nvSpPr>
        <p:spPr>
          <a:xfrm>
            <a:off x="4644500" y="1531575"/>
            <a:ext cx="1288500" cy="6678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latin typeface="Georgia"/>
                <a:ea typeface="Georgia"/>
                <a:cs typeface="Georgia"/>
                <a:sym typeface="Georgia"/>
              </a:rPr>
              <a:t>Author</a:t>
            </a:r>
            <a:endParaRPr sz="1200">
              <a:latin typeface="Georgia"/>
              <a:ea typeface="Georgia"/>
              <a:cs typeface="Georgia"/>
              <a:sym typeface="Georgia"/>
            </a:endParaRPr>
          </a:p>
          <a:p>
            <a:pPr indent="0" lvl="0" marL="0" rtl="0" algn="l">
              <a:spcBef>
                <a:spcPts val="0"/>
              </a:spcBef>
              <a:spcAft>
                <a:spcPts val="0"/>
              </a:spcAft>
              <a:buNone/>
            </a:pPr>
            <a:r>
              <a:rPr lang="en-US" sz="900">
                <a:latin typeface="Georgia"/>
                <a:ea typeface="Georgia"/>
                <a:cs typeface="Georgia"/>
                <a:sym typeface="Georgia"/>
              </a:rPr>
              <a:t>+</a:t>
            </a:r>
            <a:r>
              <a:rPr lang="en-US" sz="900">
                <a:latin typeface="Georgia"/>
                <a:ea typeface="Georgia"/>
                <a:cs typeface="Georgia"/>
                <a:sym typeface="Georgia"/>
              </a:rPr>
              <a:t>name</a:t>
            </a:r>
            <a:endParaRPr sz="900">
              <a:latin typeface="Georgia"/>
              <a:ea typeface="Georgia"/>
              <a:cs typeface="Georgia"/>
              <a:sym typeface="Georgia"/>
            </a:endParaRPr>
          </a:p>
          <a:p>
            <a:pPr indent="0" lvl="0" marL="0" rtl="0" algn="l">
              <a:spcBef>
                <a:spcPts val="0"/>
              </a:spcBef>
              <a:spcAft>
                <a:spcPts val="0"/>
              </a:spcAft>
              <a:buNone/>
            </a:pPr>
            <a:r>
              <a:rPr lang="en-US" sz="900">
                <a:latin typeface="Georgia"/>
                <a:ea typeface="Georgia"/>
                <a:cs typeface="Georgia"/>
                <a:sym typeface="Georgia"/>
              </a:rPr>
              <a:t>+surname</a:t>
            </a:r>
            <a:endParaRPr sz="900">
              <a:latin typeface="Georgia"/>
              <a:ea typeface="Georgia"/>
              <a:cs typeface="Georgia"/>
              <a:sym typeface="Georgia"/>
            </a:endParaRPr>
          </a:p>
        </p:txBody>
      </p:sp>
      <p:sp>
        <p:nvSpPr>
          <p:cNvPr id="137" name="Google Shape;137;p22"/>
          <p:cNvSpPr/>
          <p:nvPr/>
        </p:nvSpPr>
        <p:spPr>
          <a:xfrm>
            <a:off x="7792175" y="1531575"/>
            <a:ext cx="1288500" cy="6678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latin typeface="Georgia"/>
                <a:ea typeface="Georgia"/>
                <a:cs typeface="Georgia"/>
                <a:sym typeface="Georgia"/>
              </a:rPr>
              <a:t>Library</a:t>
            </a:r>
            <a:endParaRPr sz="1200">
              <a:latin typeface="Georgia"/>
              <a:ea typeface="Georgia"/>
              <a:cs typeface="Georgia"/>
              <a:sym typeface="Georgia"/>
            </a:endParaRPr>
          </a:p>
          <a:p>
            <a:pPr indent="0" lvl="0" marL="0" rtl="0" algn="l">
              <a:spcBef>
                <a:spcPts val="0"/>
              </a:spcBef>
              <a:spcAft>
                <a:spcPts val="0"/>
              </a:spcAft>
              <a:buNone/>
            </a:pPr>
            <a:r>
              <a:rPr lang="en-US" sz="900">
                <a:latin typeface="Georgia"/>
                <a:ea typeface="Georgia"/>
                <a:cs typeface="Georgia"/>
                <a:sym typeface="Georgia"/>
              </a:rPr>
              <a:t>+</a:t>
            </a:r>
            <a:r>
              <a:rPr lang="en-US" sz="900">
                <a:latin typeface="Georgia"/>
                <a:ea typeface="Georgia"/>
                <a:cs typeface="Georgia"/>
                <a:sym typeface="Georgia"/>
              </a:rPr>
              <a:t>address</a:t>
            </a:r>
            <a:endParaRPr sz="900">
              <a:latin typeface="Georgia"/>
              <a:ea typeface="Georgia"/>
              <a:cs typeface="Georgia"/>
              <a:sym typeface="Georgia"/>
            </a:endParaRPr>
          </a:p>
          <a:p>
            <a:pPr indent="0" lvl="0" marL="0" rtl="0" algn="l">
              <a:spcBef>
                <a:spcPts val="0"/>
              </a:spcBef>
              <a:spcAft>
                <a:spcPts val="0"/>
              </a:spcAft>
              <a:buNone/>
            </a:pPr>
            <a:r>
              <a:rPr lang="en-US" sz="900">
                <a:latin typeface="Georgia"/>
                <a:ea typeface="Georgia"/>
                <a:cs typeface="Georgia"/>
                <a:sym typeface="Georgia"/>
              </a:rPr>
              <a:t>+name</a:t>
            </a:r>
            <a:endParaRPr sz="900">
              <a:latin typeface="Georgia"/>
              <a:ea typeface="Georgia"/>
              <a:cs typeface="Georgia"/>
              <a:sym typeface="Georgia"/>
            </a:endParaRPr>
          </a:p>
        </p:txBody>
      </p:sp>
      <p:sp>
        <p:nvSpPr>
          <p:cNvPr id="138" name="Google Shape;138;p22"/>
          <p:cNvSpPr/>
          <p:nvPr/>
        </p:nvSpPr>
        <p:spPr>
          <a:xfrm>
            <a:off x="6200300" y="1285875"/>
            <a:ext cx="1288500" cy="1159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latin typeface="Georgia"/>
                <a:ea typeface="Georgia"/>
                <a:cs typeface="Georgia"/>
                <a:sym typeface="Georgia"/>
              </a:rPr>
              <a:t>Creative Work</a:t>
            </a:r>
            <a:endParaRPr sz="1200">
              <a:latin typeface="Georgia"/>
              <a:ea typeface="Georgia"/>
              <a:cs typeface="Georgia"/>
              <a:sym typeface="Georgia"/>
            </a:endParaRPr>
          </a:p>
          <a:p>
            <a:pPr indent="0" lvl="0" marL="0" rtl="0" algn="l">
              <a:spcBef>
                <a:spcPts val="0"/>
              </a:spcBef>
              <a:spcAft>
                <a:spcPts val="0"/>
              </a:spcAft>
              <a:buNone/>
            </a:pPr>
            <a:r>
              <a:rPr lang="en-US" sz="900">
                <a:latin typeface="Georgia"/>
                <a:ea typeface="Georgia"/>
                <a:cs typeface="Georgia"/>
                <a:sym typeface="Georgia"/>
              </a:rPr>
              <a:t>+</a:t>
            </a:r>
            <a:r>
              <a:rPr lang="en-US" sz="900">
                <a:latin typeface="Georgia"/>
                <a:ea typeface="Georgia"/>
                <a:cs typeface="Georgia"/>
                <a:sym typeface="Georgia"/>
              </a:rPr>
              <a:t>about</a:t>
            </a:r>
            <a:endParaRPr sz="900">
              <a:latin typeface="Georgia"/>
              <a:ea typeface="Georgia"/>
              <a:cs typeface="Georgia"/>
              <a:sym typeface="Georgia"/>
            </a:endParaRPr>
          </a:p>
          <a:p>
            <a:pPr indent="0" lvl="0" marL="0" rtl="0" algn="l">
              <a:spcBef>
                <a:spcPts val="0"/>
              </a:spcBef>
              <a:spcAft>
                <a:spcPts val="0"/>
              </a:spcAft>
              <a:buNone/>
            </a:pPr>
            <a:r>
              <a:rPr lang="en-US" sz="900">
                <a:latin typeface="Georgia"/>
                <a:ea typeface="Georgia"/>
                <a:cs typeface="Georgia"/>
                <a:sym typeface="Georgia"/>
              </a:rPr>
              <a:t>+abstract</a:t>
            </a:r>
            <a:endParaRPr sz="900">
              <a:latin typeface="Georgia"/>
              <a:ea typeface="Georgia"/>
              <a:cs typeface="Georgia"/>
              <a:sym typeface="Georgia"/>
            </a:endParaRPr>
          </a:p>
          <a:p>
            <a:pPr indent="0" lvl="0" marL="0" rtl="0" algn="l">
              <a:spcBef>
                <a:spcPts val="0"/>
              </a:spcBef>
              <a:spcAft>
                <a:spcPts val="0"/>
              </a:spcAft>
              <a:buNone/>
            </a:pPr>
            <a:r>
              <a:rPr lang="en-US" sz="900">
                <a:latin typeface="Georgia"/>
                <a:ea typeface="Georgia"/>
                <a:cs typeface="Georgia"/>
                <a:sym typeface="Georgia"/>
              </a:rPr>
              <a:t>+audience</a:t>
            </a:r>
            <a:endParaRPr sz="900">
              <a:latin typeface="Georgia"/>
              <a:ea typeface="Georgia"/>
              <a:cs typeface="Georgia"/>
              <a:sym typeface="Georgia"/>
            </a:endParaRPr>
          </a:p>
          <a:p>
            <a:pPr indent="0" lvl="0" marL="0" rtl="0" algn="l">
              <a:spcBef>
                <a:spcPts val="0"/>
              </a:spcBef>
              <a:spcAft>
                <a:spcPts val="0"/>
              </a:spcAft>
              <a:buNone/>
            </a:pPr>
            <a:r>
              <a:rPr lang="en-US" sz="900">
                <a:latin typeface="Georgia"/>
                <a:ea typeface="Georgia"/>
                <a:cs typeface="Georgia"/>
                <a:sym typeface="Georgia"/>
              </a:rPr>
              <a:t>+date created</a:t>
            </a:r>
            <a:endParaRPr sz="900">
              <a:latin typeface="Georgia"/>
              <a:ea typeface="Georgia"/>
              <a:cs typeface="Georgia"/>
              <a:sym typeface="Georgia"/>
            </a:endParaRPr>
          </a:p>
          <a:p>
            <a:pPr indent="0" lvl="0" marL="0" rtl="0" algn="l">
              <a:spcBef>
                <a:spcPts val="0"/>
              </a:spcBef>
              <a:spcAft>
                <a:spcPts val="0"/>
              </a:spcAft>
              <a:buNone/>
            </a:pPr>
            <a:r>
              <a:rPr lang="en-US" sz="900">
                <a:latin typeface="Georgia"/>
                <a:ea typeface="Georgia"/>
                <a:cs typeface="Georgia"/>
                <a:sym typeface="Georgia"/>
              </a:rPr>
              <a:t>+identifier</a:t>
            </a:r>
            <a:endParaRPr sz="900">
              <a:latin typeface="Georgia"/>
              <a:ea typeface="Georgia"/>
              <a:cs typeface="Georgia"/>
              <a:sym typeface="Georgia"/>
            </a:endParaRPr>
          </a:p>
          <a:p>
            <a:pPr indent="0" lvl="0" marL="0" rtl="0" algn="l">
              <a:spcBef>
                <a:spcPts val="0"/>
              </a:spcBef>
              <a:spcAft>
                <a:spcPts val="0"/>
              </a:spcAft>
              <a:buNone/>
            </a:pPr>
            <a:r>
              <a:rPr lang="en-US" sz="900">
                <a:latin typeface="Georgia"/>
                <a:ea typeface="Georgia"/>
                <a:cs typeface="Georgia"/>
                <a:sym typeface="Georgia"/>
              </a:rPr>
              <a:t>+URL</a:t>
            </a:r>
            <a:endParaRPr sz="900">
              <a:latin typeface="Georgia"/>
              <a:ea typeface="Georgia"/>
              <a:cs typeface="Georgia"/>
              <a:sym typeface="Georgia"/>
            </a:endParaRPr>
          </a:p>
        </p:txBody>
      </p:sp>
      <p:sp>
        <p:nvSpPr>
          <p:cNvPr id="139" name="Google Shape;139;p22"/>
          <p:cNvSpPr/>
          <p:nvPr/>
        </p:nvSpPr>
        <p:spPr>
          <a:xfrm>
            <a:off x="6213750" y="3453675"/>
            <a:ext cx="1288500" cy="6678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latin typeface="Georgia"/>
                <a:ea typeface="Georgia"/>
                <a:cs typeface="Georgia"/>
                <a:sym typeface="Georgia"/>
              </a:rPr>
              <a:t>Publisher</a:t>
            </a:r>
            <a:endParaRPr sz="1200">
              <a:latin typeface="Georgia"/>
              <a:ea typeface="Georgia"/>
              <a:cs typeface="Georgia"/>
              <a:sym typeface="Georgia"/>
            </a:endParaRPr>
          </a:p>
          <a:p>
            <a:pPr indent="0" lvl="0" marL="0" rtl="0" algn="l">
              <a:spcBef>
                <a:spcPts val="0"/>
              </a:spcBef>
              <a:spcAft>
                <a:spcPts val="0"/>
              </a:spcAft>
              <a:buNone/>
            </a:pPr>
            <a:r>
              <a:rPr lang="en-US" sz="900">
                <a:latin typeface="Georgia"/>
                <a:ea typeface="Georgia"/>
                <a:cs typeface="Georgia"/>
                <a:sym typeface="Georgia"/>
              </a:rPr>
              <a:t>+name</a:t>
            </a:r>
            <a:endParaRPr sz="900">
              <a:latin typeface="Georgia"/>
              <a:ea typeface="Georgia"/>
              <a:cs typeface="Georgia"/>
              <a:sym typeface="Georgia"/>
            </a:endParaRPr>
          </a:p>
        </p:txBody>
      </p:sp>
      <p:cxnSp>
        <p:nvCxnSpPr>
          <p:cNvPr id="140" name="Google Shape;140;p22"/>
          <p:cNvCxnSpPr>
            <a:stCxn id="136" idx="3"/>
            <a:endCxn id="138" idx="1"/>
          </p:cNvCxnSpPr>
          <p:nvPr/>
        </p:nvCxnSpPr>
        <p:spPr>
          <a:xfrm>
            <a:off x="5933000" y="1865475"/>
            <a:ext cx="267300" cy="0"/>
          </a:xfrm>
          <a:prstGeom prst="straightConnector1">
            <a:avLst/>
          </a:prstGeom>
          <a:noFill/>
          <a:ln cap="flat" cmpd="sng" w="9525">
            <a:solidFill>
              <a:schemeClr val="dk2"/>
            </a:solidFill>
            <a:prstDash val="solid"/>
            <a:round/>
            <a:headEnd len="med" w="med" type="none"/>
            <a:tailEnd len="med" w="med" type="none"/>
          </a:ln>
        </p:spPr>
      </p:cxnSp>
      <p:cxnSp>
        <p:nvCxnSpPr>
          <p:cNvPr id="141" name="Google Shape;141;p22"/>
          <p:cNvCxnSpPr>
            <a:stCxn id="138" idx="3"/>
            <a:endCxn id="137" idx="1"/>
          </p:cNvCxnSpPr>
          <p:nvPr/>
        </p:nvCxnSpPr>
        <p:spPr>
          <a:xfrm>
            <a:off x="7488800" y="1865475"/>
            <a:ext cx="303300" cy="0"/>
          </a:xfrm>
          <a:prstGeom prst="straightConnector1">
            <a:avLst/>
          </a:prstGeom>
          <a:noFill/>
          <a:ln cap="flat" cmpd="sng" w="9525">
            <a:solidFill>
              <a:schemeClr val="dk2"/>
            </a:solidFill>
            <a:prstDash val="solid"/>
            <a:round/>
            <a:headEnd len="med" w="med" type="none"/>
            <a:tailEnd len="med" w="med" type="none"/>
          </a:ln>
        </p:spPr>
      </p:cxnSp>
      <p:cxnSp>
        <p:nvCxnSpPr>
          <p:cNvPr id="142" name="Google Shape;142;p22"/>
          <p:cNvCxnSpPr>
            <a:stCxn id="138" idx="2"/>
            <a:endCxn id="139" idx="0"/>
          </p:cNvCxnSpPr>
          <p:nvPr/>
        </p:nvCxnSpPr>
        <p:spPr>
          <a:xfrm>
            <a:off x="6844550" y="2445075"/>
            <a:ext cx="13500" cy="1008600"/>
          </a:xfrm>
          <a:prstGeom prst="straightConnector1">
            <a:avLst/>
          </a:prstGeom>
          <a:noFill/>
          <a:ln cap="flat" cmpd="sng" w="9525">
            <a:solidFill>
              <a:schemeClr val="dk2"/>
            </a:solidFill>
            <a:prstDash val="solid"/>
            <a:round/>
            <a:headEnd len="med" w="med" type="none"/>
            <a:tailEnd len="med" w="med" type="none"/>
          </a:ln>
        </p:spPr>
      </p:cxnSp>
      <p:cxnSp>
        <p:nvCxnSpPr>
          <p:cNvPr id="143" name="Google Shape;143;p22"/>
          <p:cNvCxnSpPr>
            <a:stCxn id="136" idx="2"/>
            <a:endCxn id="139" idx="1"/>
          </p:cNvCxnSpPr>
          <p:nvPr/>
        </p:nvCxnSpPr>
        <p:spPr>
          <a:xfrm flipH="1" rot="-5400000">
            <a:off x="4957100" y="2531025"/>
            <a:ext cx="1588200" cy="924900"/>
          </a:xfrm>
          <a:prstGeom prst="bentConnector2">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67"/>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4: Map your concepts on existing vocabularies and </a:t>
            </a:r>
            <a:endParaRPr b="1" i="0" sz="2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AP’s</a:t>
            </a:r>
            <a:endParaRPr b="1" i="0" sz="2400" u="none" cap="none" strike="noStrike">
              <a:solidFill>
                <a:srgbClr val="000000"/>
              </a:solidFill>
              <a:latin typeface="Proxima Nova"/>
              <a:ea typeface="Proxima Nova"/>
              <a:cs typeface="Proxima Nova"/>
              <a:sym typeface="Proxima Nova"/>
            </a:endParaRPr>
          </a:p>
        </p:txBody>
      </p:sp>
      <p:cxnSp>
        <p:nvCxnSpPr>
          <p:cNvPr id="730" name="Google Shape;730;p67"/>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731" name="Google Shape;731;p67"/>
          <p:cNvSpPr txBox="1"/>
          <p:nvPr>
            <p:ph idx="4294967295" type="body"/>
          </p:nvPr>
        </p:nvSpPr>
        <p:spPr>
          <a:xfrm>
            <a:off x="384725" y="1099200"/>
            <a:ext cx="8759400" cy="2754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300"/>
              </a:spcBef>
              <a:spcAft>
                <a:spcPts val="0"/>
              </a:spcAft>
              <a:buSzPts val="1980"/>
              <a:buNone/>
            </a:pPr>
            <a:r>
              <a:t/>
            </a:r>
            <a:endParaRPr sz="1800"/>
          </a:p>
          <a:p>
            <a:pPr indent="0" lvl="0" marL="0" rtl="0" algn="l">
              <a:lnSpc>
                <a:spcPct val="90000"/>
              </a:lnSpc>
              <a:spcBef>
                <a:spcPts val="300"/>
              </a:spcBef>
              <a:spcAft>
                <a:spcPts val="0"/>
              </a:spcAft>
              <a:buSzPts val="1980"/>
              <a:buNone/>
            </a:pPr>
            <a:r>
              <a:t/>
            </a:r>
            <a:endParaRPr sz="1800"/>
          </a:p>
          <a:p>
            <a:pPr indent="0" lvl="0" marL="0" marR="38100" rtl="0" algn="l">
              <a:lnSpc>
                <a:spcPct val="128571"/>
              </a:lnSpc>
              <a:spcBef>
                <a:spcPts val="0"/>
              </a:spcBef>
              <a:spcAft>
                <a:spcPts val="0"/>
              </a:spcAft>
              <a:buSzPts val="1980"/>
              <a:buNone/>
            </a:pPr>
            <a:r>
              <a:t/>
            </a:r>
            <a:endParaRPr sz="2100">
              <a:solidFill>
                <a:srgbClr val="222222"/>
              </a:solidFill>
              <a:highlight>
                <a:srgbClr val="F8F9FA"/>
              </a:highlight>
              <a:latin typeface="Arial"/>
              <a:ea typeface="Arial"/>
              <a:cs typeface="Arial"/>
              <a:sym typeface="Arial"/>
            </a:endParaRPr>
          </a:p>
          <a:p>
            <a:pPr indent="0" lvl="0" marL="0" rtl="0" algn="l">
              <a:lnSpc>
                <a:spcPct val="90000"/>
              </a:lnSpc>
              <a:spcBef>
                <a:spcPts val="300"/>
              </a:spcBef>
              <a:spcAft>
                <a:spcPts val="0"/>
              </a:spcAft>
              <a:buSzPts val="1980"/>
              <a:buNone/>
            </a:pPr>
            <a:r>
              <a:t/>
            </a:r>
            <a:endParaRPr sz="1800"/>
          </a:p>
        </p:txBody>
      </p:sp>
      <p:sp>
        <p:nvSpPr>
          <p:cNvPr id="732" name="Google Shape;732;p67"/>
          <p:cNvSpPr txBox="1"/>
          <p:nvPr>
            <p:ph idx="4294967295" type="body"/>
          </p:nvPr>
        </p:nvSpPr>
        <p:spPr>
          <a:xfrm>
            <a:off x="540000" y="1436400"/>
            <a:ext cx="8064000" cy="27540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Clr>
                <a:srgbClr val="222222"/>
              </a:buClr>
              <a:buSzPts val="2100"/>
              <a:buChar char="➢"/>
            </a:pPr>
            <a:r>
              <a:rPr lang="en-US" sz="2100">
                <a:solidFill>
                  <a:srgbClr val="222222"/>
                </a:solidFill>
              </a:rPr>
              <a:t>Put the necessary concepts (identified in step 2) next to the existing (OSLO) classes (step 3) to identify the differences and similarities.</a:t>
            </a:r>
            <a:endParaRPr sz="2100">
              <a:solidFill>
                <a:srgbClr val="222222"/>
              </a:solidFill>
            </a:endParaRPr>
          </a:p>
          <a:p>
            <a:pPr indent="-361950" lvl="0" marL="457200" rtl="0" algn="l">
              <a:lnSpc>
                <a:spcPct val="115000"/>
              </a:lnSpc>
              <a:spcBef>
                <a:spcPts val="0"/>
              </a:spcBef>
              <a:spcAft>
                <a:spcPts val="0"/>
              </a:spcAft>
              <a:buClr>
                <a:srgbClr val="222222"/>
              </a:buClr>
              <a:buSzPts val="2100"/>
              <a:buChar char="➢"/>
            </a:pPr>
            <a:r>
              <a:rPr lang="en-US" sz="2100">
                <a:solidFill>
                  <a:srgbClr val="222222"/>
                </a:solidFill>
              </a:rPr>
              <a:t>Provide a mapping value (SKOS) to the overlap </a:t>
            </a:r>
            <a:r>
              <a:rPr lang="en-US" sz="1200">
                <a:solidFill>
                  <a:srgbClr val="222222"/>
                </a:solidFill>
              </a:rPr>
              <a:t>(see next slide)</a:t>
            </a:r>
            <a:r>
              <a:rPr lang="en-US" sz="2100">
                <a:solidFill>
                  <a:srgbClr val="222222"/>
                </a:solidFill>
              </a:rPr>
              <a:t>:</a:t>
            </a:r>
            <a:endParaRPr sz="2100">
              <a:solidFill>
                <a:srgbClr val="222222"/>
              </a:solidFill>
            </a:endParaRPr>
          </a:p>
          <a:p>
            <a:pPr indent="-361950" lvl="1" marL="914400" rtl="0" algn="l">
              <a:lnSpc>
                <a:spcPct val="115000"/>
              </a:lnSpc>
              <a:spcBef>
                <a:spcPts val="0"/>
              </a:spcBef>
              <a:spcAft>
                <a:spcPts val="0"/>
              </a:spcAft>
              <a:buClr>
                <a:srgbClr val="222222"/>
              </a:buClr>
              <a:buSzPts val="2100"/>
              <a:buChar char="○"/>
            </a:pPr>
            <a:r>
              <a:rPr lang="en-US" sz="2100">
                <a:solidFill>
                  <a:srgbClr val="222222"/>
                </a:solidFill>
              </a:rPr>
              <a:t>Exact match</a:t>
            </a:r>
            <a:endParaRPr sz="2100">
              <a:solidFill>
                <a:srgbClr val="222222"/>
              </a:solidFill>
            </a:endParaRPr>
          </a:p>
          <a:p>
            <a:pPr indent="-361950" lvl="1" marL="914400" rtl="0" algn="l">
              <a:lnSpc>
                <a:spcPct val="115000"/>
              </a:lnSpc>
              <a:spcBef>
                <a:spcPts val="0"/>
              </a:spcBef>
              <a:spcAft>
                <a:spcPts val="0"/>
              </a:spcAft>
              <a:buClr>
                <a:srgbClr val="222222"/>
              </a:buClr>
              <a:buSzPts val="2100"/>
              <a:buChar char="○"/>
            </a:pPr>
            <a:r>
              <a:rPr lang="en-US" sz="2100">
                <a:solidFill>
                  <a:srgbClr val="222222"/>
                </a:solidFill>
              </a:rPr>
              <a:t>Related match</a:t>
            </a:r>
            <a:endParaRPr sz="2100">
              <a:solidFill>
                <a:srgbClr val="222222"/>
              </a:solidFill>
            </a:endParaRPr>
          </a:p>
          <a:p>
            <a:pPr indent="-361950" lvl="1" marL="914400" rtl="0" algn="l">
              <a:lnSpc>
                <a:spcPct val="115000"/>
              </a:lnSpc>
              <a:spcBef>
                <a:spcPts val="0"/>
              </a:spcBef>
              <a:spcAft>
                <a:spcPts val="0"/>
              </a:spcAft>
              <a:buClr>
                <a:srgbClr val="222222"/>
              </a:buClr>
              <a:buSzPts val="2100"/>
              <a:buChar char="○"/>
            </a:pPr>
            <a:r>
              <a:rPr lang="en-US" sz="2100">
                <a:solidFill>
                  <a:srgbClr val="222222"/>
                </a:solidFill>
              </a:rPr>
              <a:t>Broad match</a:t>
            </a:r>
            <a:endParaRPr sz="2100">
              <a:solidFill>
                <a:srgbClr val="222222"/>
              </a:solidFill>
            </a:endParaRPr>
          </a:p>
          <a:p>
            <a:pPr indent="-361950" lvl="1" marL="914400" rtl="0" algn="l">
              <a:lnSpc>
                <a:spcPct val="115000"/>
              </a:lnSpc>
              <a:spcBef>
                <a:spcPts val="0"/>
              </a:spcBef>
              <a:spcAft>
                <a:spcPts val="0"/>
              </a:spcAft>
              <a:buClr>
                <a:srgbClr val="222222"/>
              </a:buClr>
              <a:buSzPts val="2100"/>
              <a:buChar char="○"/>
            </a:pPr>
            <a:r>
              <a:rPr lang="en-US" sz="2100">
                <a:solidFill>
                  <a:srgbClr val="222222"/>
                </a:solidFill>
              </a:rPr>
              <a:t>Narrow match</a:t>
            </a:r>
            <a:endParaRPr sz="2100">
              <a:solidFill>
                <a:srgbClr val="222222"/>
              </a:solidFill>
            </a:endParaRPr>
          </a:p>
          <a:p>
            <a:pPr indent="-361950" lvl="1" marL="914400" rtl="0" algn="l">
              <a:lnSpc>
                <a:spcPct val="115000"/>
              </a:lnSpc>
              <a:spcBef>
                <a:spcPts val="0"/>
              </a:spcBef>
              <a:spcAft>
                <a:spcPts val="0"/>
              </a:spcAft>
              <a:buClr>
                <a:srgbClr val="222222"/>
              </a:buClr>
              <a:buSzPts val="2100"/>
              <a:buChar char="○"/>
            </a:pPr>
            <a:r>
              <a:rPr lang="en-US" sz="2100">
                <a:solidFill>
                  <a:srgbClr val="222222"/>
                </a:solidFill>
              </a:rPr>
              <a:t>No match</a:t>
            </a:r>
            <a:endParaRPr sz="2100">
              <a:solidFill>
                <a:srgbClr val="222222"/>
              </a:solidFill>
              <a:highlight>
                <a:srgbClr val="F8F9FA"/>
              </a:highlight>
              <a:latin typeface="Arial"/>
              <a:ea typeface="Arial"/>
              <a:cs typeface="Arial"/>
              <a:sym typeface="Arial"/>
            </a:endParaRPr>
          </a:p>
          <a:p>
            <a:pPr indent="0" lvl="0" marL="0" marR="38100" rtl="0" algn="l">
              <a:lnSpc>
                <a:spcPct val="128571"/>
              </a:lnSpc>
              <a:spcBef>
                <a:spcPts val="0"/>
              </a:spcBef>
              <a:spcAft>
                <a:spcPts val="0"/>
              </a:spcAft>
              <a:buSzPts val="1980"/>
              <a:buNone/>
            </a:pPr>
            <a:r>
              <a:t/>
            </a:r>
            <a:endParaRPr sz="2100">
              <a:solidFill>
                <a:srgbClr val="222222"/>
              </a:solidFill>
              <a:highlight>
                <a:srgbClr val="F8F9FA"/>
              </a:highlight>
              <a:latin typeface="Arial"/>
              <a:ea typeface="Arial"/>
              <a:cs typeface="Arial"/>
              <a:sym typeface="Arial"/>
            </a:endParaRPr>
          </a:p>
          <a:p>
            <a:pPr indent="0" lvl="0" marL="0" rtl="0" algn="l">
              <a:lnSpc>
                <a:spcPct val="115000"/>
              </a:lnSpc>
              <a:spcBef>
                <a:spcPts val="0"/>
              </a:spcBef>
              <a:spcAft>
                <a:spcPts val="0"/>
              </a:spcAft>
              <a:buSzPts val="1980"/>
              <a:buNone/>
            </a:pPr>
            <a:r>
              <a:t/>
            </a:r>
            <a:endParaRPr/>
          </a:p>
          <a:p>
            <a:pPr indent="0" lvl="0" marL="0" rtl="0" algn="l">
              <a:lnSpc>
                <a:spcPct val="115000"/>
              </a:lnSpc>
              <a:spcBef>
                <a:spcPts val="0"/>
              </a:spcBef>
              <a:spcAft>
                <a:spcPts val="0"/>
              </a:spcAft>
              <a:buSzPts val="1980"/>
              <a:buNone/>
            </a:pPr>
            <a:r>
              <a:t/>
            </a:r>
            <a:endParaRPr/>
          </a:p>
          <a:p>
            <a:pPr indent="0" lvl="0" marL="1371600" rtl="0" algn="l">
              <a:lnSpc>
                <a:spcPct val="115000"/>
              </a:lnSpc>
              <a:spcBef>
                <a:spcPts val="300"/>
              </a:spcBef>
              <a:spcAft>
                <a:spcPts val="0"/>
              </a:spcAft>
              <a:buSzPts val="1980"/>
              <a:buNone/>
            </a:pPr>
            <a:r>
              <a:t/>
            </a:r>
            <a:endParaRPr/>
          </a:p>
        </p:txBody>
      </p:sp>
      <p:sp>
        <p:nvSpPr>
          <p:cNvPr id="733" name="Google Shape;733;p67"/>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734" name="Google Shape;734;p67"/>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735" name="Google Shape;735;p67"/>
          <p:cNvSpPr/>
          <p:nvPr/>
        </p:nvSpPr>
        <p:spPr>
          <a:xfrm>
            <a:off x="8633525" y="80415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4</a:t>
            </a:r>
            <a:endParaRPr b="1" i="0" sz="1000" u="none" cap="none" strike="noStrike">
              <a:solidFill>
                <a:srgbClr val="000000"/>
              </a:solidFill>
              <a:latin typeface="Calibri"/>
              <a:ea typeface="Calibri"/>
              <a:cs typeface="Calibri"/>
              <a:sym typeface="Calibri"/>
            </a:endParaRPr>
          </a:p>
        </p:txBody>
      </p:sp>
      <p:sp>
        <p:nvSpPr>
          <p:cNvPr id="736" name="Google Shape;736;p67"/>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737" name="Google Shape;737;p67"/>
          <p:cNvSpPr/>
          <p:nvPr/>
        </p:nvSpPr>
        <p:spPr>
          <a:xfrm>
            <a:off x="8633525" y="13392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6</a:t>
            </a:r>
            <a:endParaRPr b="1" i="0" sz="1000" u="none" cap="none" strike="noStrike">
              <a:solidFill>
                <a:srgbClr val="CCCCCC"/>
              </a:solidFill>
              <a:latin typeface="Calibri"/>
              <a:ea typeface="Calibri"/>
              <a:cs typeface="Calibri"/>
              <a:sym typeface="Calibri"/>
            </a:endParaRPr>
          </a:p>
        </p:txBody>
      </p:sp>
      <p:sp>
        <p:nvSpPr>
          <p:cNvPr id="738" name="Google Shape;738;p67"/>
          <p:cNvSpPr/>
          <p:nvPr/>
        </p:nvSpPr>
        <p:spPr>
          <a:xfrm>
            <a:off x="8633525" y="10717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5</a:t>
            </a:r>
            <a:endParaRPr b="1" i="0" sz="1000" u="none" cap="none" strike="noStrike">
              <a:solidFill>
                <a:srgbClr val="CCCCCC"/>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68"/>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4: SKOS mapping</a:t>
            </a:r>
            <a:endParaRPr b="1" i="0" sz="2400" u="none" cap="none" strike="noStrike">
              <a:solidFill>
                <a:srgbClr val="000000"/>
              </a:solidFill>
              <a:latin typeface="Proxima Nova"/>
              <a:ea typeface="Proxima Nova"/>
              <a:cs typeface="Proxima Nova"/>
              <a:sym typeface="Proxima Nova"/>
            </a:endParaRPr>
          </a:p>
        </p:txBody>
      </p:sp>
      <p:cxnSp>
        <p:nvCxnSpPr>
          <p:cNvPr id="744" name="Google Shape;744;p68"/>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745" name="Google Shape;745;p68"/>
          <p:cNvSpPr txBox="1"/>
          <p:nvPr>
            <p:ph idx="4294967295" type="body"/>
          </p:nvPr>
        </p:nvSpPr>
        <p:spPr>
          <a:xfrm>
            <a:off x="384725" y="1099200"/>
            <a:ext cx="8759400" cy="2754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300"/>
              </a:spcBef>
              <a:spcAft>
                <a:spcPts val="0"/>
              </a:spcAft>
              <a:buSzPts val="1980"/>
              <a:buNone/>
            </a:pPr>
            <a:r>
              <a:t/>
            </a:r>
            <a:endParaRPr sz="1800"/>
          </a:p>
          <a:p>
            <a:pPr indent="0" lvl="0" marL="0" rtl="0" algn="l">
              <a:lnSpc>
                <a:spcPct val="90000"/>
              </a:lnSpc>
              <a:spcBef>
                <a:spcPts val="300"/>
              </a:spcBef>
              <a:spcAft>
                <a:spcPts val="0"/>
              </a:spcAft>
              <a:buSzPts val="1980"/>
              <a:buNone/>
            </a:pPr>
            <a:r>
              <a:t/>
            </a:r>
            <a:endParaRPr sz="1800"/>
          </a:p>
          <a:p>
            <a:pPr indent="0" lvl="0" marL="0" marR="38100" rtl="0" algn="l">
              <a:lnSpc>
                <a:spcPct val="128571"/>
              </a:lnSpc>
              <a:spcBef>
                <a:spcPts val="0"/>
              </a:spcBef>
              <a:spcAft>
                <a:spcPts val="0"/>
              </a:spcAft>
              <a:buSzPts val="1980"/>
              <a:buNone/>
            </a:pPr>
            <a:r>
              <a:t/>
            </a:r>
            <a:endParaRPr sz="2100">
              <a:solidFill>
                <a:srgbClr val="222222"/>
              </a:solidFill>
              <a:highlight>
                <a:srgbClr val="F8F9FA"/>
              </a:highlight>
              <a:latin typeface="Arial"/>
              <a:ea typeface="Arial"/>
              <a:cs typeface="Arial"/>
              <a:sym typeface="Arial"/>
            </a:endParaRPr>
          </a:p>
          <a:p>
            <a:pPr indent="0" lvl="0" marL="0" rtl="0" algn="l">
              <a:lnSpc>
                <a:spcPct val="90000"/>
              </a:lnSpc>
              <a:spcBef>
                <a:spcPts val="300"/>
              </a:spcBef>
              <a:spcAft>
                <a:spcPts val="0"/>
              </a:spcAft>
              <a:buSzPts val="1980"/>
              <a:buNone/>
            </a:pPr>
            <a:r>
              <a:t/>
            </a:r>
            <a:endParaRPr sz="1800"/>
          </a:p>
        </p:txBody>
      </p:sp>
      <p:pic>
        <p:nvPicPr>
          <p:cNvPr descr="A close up of a mans face&#10;&#10;Description generated with high confidence" id="746" name="Google Shape;746;p68"/>
          <p:cNvPicPr preferRelativeResize="0"/>
          <p:nvPr/>
        </p:nvPicPr>
        <p:blipFill rotWithShape="1">
          <a:blip r:embed="rId3">
            <a:alphaModFix/>
          </a:blip>
          <a:srcRect b="0" l="0" r="0" t="0"/>
          <a:stretch/>
        </p:blipFill>
        <p:spPr>
          <a:xfrm>
            <a:off x="898743" y="1401007"/>
            <a:ext cx="7346514" cy="3046073"/>
          </a:xfrm>
          <a:prstGeom prst="rect">
            <a:avLst/>
          </a:prstGeom>
          <a:noFill/>
          <a:ln>
            <a:noFill/>
          </a:ln>
        </p:spPr>
      </p:pic>
      <p:sp>
        <p:nvSpPr>
          <p:cNvPr id="747" name="Google Shape;747;p68"/>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748" name="Google Shape;748;p68"/>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749" name="Google Shape;749;p68"/>
          <p:cNvSpPr/>
          <p:nvPr/>
        </p:nvSpPr>
        <p:spPr>
          <a:xfrm>
            <a:off x="8633525" y="80415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4</a:t>
            </a:r>
            <a:endParaRPr b="1" i="0" sz="1000" u="none" cap="none" strike="noStrike">
              <a:solidFill>
                <a:srgbClr val="000000"/>
              </a:solidFill>
              <a:latin typeface="Calibri"/>
              <a:ea typeface="Calibri"/>
              <a:cs typeface="Calibri"/>
              <a:sym typeface="Calibri"/>
            </a:endParaRPr>
          </a:p>
        </p:txBody>
      </p:sp>
      <p:sp>
        <p:nvSpPr>
          <p:cNvPr id="750" name="Google Shape;750;p68"/>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751" name="Google Shape;751;p68"/>
          <p:cNvSpPr/>
          <p:nvPr/>
        </p:nvSpPr>
        <p:spPr>
          <a:xfrm>
            <a:off x="8633525" y="13392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6</a:t>
            </a:r>
            <a:endParaRPr b="1" i="0" sz="1000" u="none" cap="none" strike="noStrike">
              <a:solidFill>
                <a:srgbClr val="CCCCCC"/>
              </a:solidFill>
              <a:latin typeface="Calibri"/>
              <a:ea typeface="Calibri"/>
              <a:cs typeface="Calibri"/>
              <a:sym typeface="Calibri"/>
            </a:endParaRPr>
          </a:p>
        </p:txBody>
      </p:sp>
      <p:sp>
        <p:nvSpPr>
          <p:cNvPr id="752" name="Google Shape;752;p68"/>
          <p:cNvSpPr/>
          <p:nvPr/>
        </p:nvSpPr>
        <p:spPr>
          <a:xfrm>
            <a:off x="8633525" y="10717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5</a:t>
            </a:r>
            <a:endParaRPr b="1" i="0" sz="1000" u="none" cap="none" strike="noStrike">
              <a:solidFill>
                <a:srgbClr val="CCCCCC"/>
              </a:solidFill>
              <a:latin typeface="Calibri"/>
              <a:ea typeface="Calibri"/>
              <a:cs typeface="Calibri"/>
              <a:sym typeface="Calibri"/>
            </a:endParaRPr>
          </a:p>
        </p:txBody>
      </p:sp>
      <p:sp>
        <p:nvSpPr>
          <p:cNvPr id="753" name="Google Shape;753;p68"/>
          <p:cNvSpPr txBox="1"/>
          <p:nvPr/>
        </p:nvSpPr>
        <p:spPr>
          <a:xfrm>
            <a:off x="303800" y="4605300"/>
            <a:ext cx="8081700" cy="38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source and more information via: </a:t>
            </a:r>
            <a:r>
              <a:rPr b="0" i="0" lang="en-US" sz="1400" u="sng" cap="none" strike="noStrike">
                <a:solidFill>
                  <a:srgbClr val="3C96BE"/>
                </a:solidFill>
                <a:latin typeface="Proxima Nova"/>
                <a:ea typeface="Proxima Nova"/>
                <a:cs typeface="Proxima Nova"/>
                <a:sym typeface="Proxima Nova"/>
                <a:hlinkClick r:id="rId4">
                  <a:extLst>
                    <a:ext uri="{A12FA001-AC4F-418D-AE19-62706E023703}">
                      <ahyp:hlinkClr val="tx"/>
                    </a:ext>
                  </a:extLst>
                </a:hlinkClick>
              </a:rPr>
              <a:t>https://bit.ly/userhandbookisa</a:t>
            </a:r>
            <a:r>
              <a:rPr b="0" i="0" lang="en-US" sz="1400" u="none" cap="none" strike="noStrike">
                <a:solidFill>
                  <a:srgbClr val="000000"/>
                </a:solidFill>
                <a:latin typeface="Proxima Nova"/>
                <a:ea typeface="Proxima Nova"/>
                <a:cs typeface="Proxima Nova"/>
                <a:sym typeface="Proxima Nova"/>
              </a:rPr>
              <a:t>  (p.22-23)</a:t>
            </a:r>
            <a:endParaRPr b="0" i="0" sz="14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69"/>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4: Map on existing voc’s and AP’s </a:t>
            </a:r>
            <a:endParaRPr b="1" i="0" sz="2400" u="none" cap="none" strike="noStrike">
              <a:solidFill>
                <a:srgbClr val="000000"/>
              </a:solidFill>
              <a:latin typeface="Proxima Nova"/>
              <a:ea typeface="Proxima Nova"/>
              <a:cs typeface="Proxima Nova"/>
              <a:sym typeface="Proxima Nova"/>
            </a:endParaRPr>
          </a:p>
        </p:txBody>
      </p:sp>
      <p:cxnSp>
        <p:nvCxnSpPr>
          <p:cNvPr id="759" name="Google Shape;759;p69"/>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760" name="Google Shape;760;p69"/>
          <p:cNvSpPr txBox="1"/>
          <p:nvPr>
            <p:ph idx="4294967295" type="body"/>
          </p:nvPr>
        </p:nvSpPr>
        <p:spPr>
          <a:xfrm>
            <a:off x="384725" y="1099200"/>
            <a:ext cx="8759400" cy="2754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300"/>
              </a:spcBef>
              <a:spcAft>
                <a:spcPts val="0"/>
              </a:spcAft>
              <a:buSzPts val="1980"/>
              <a:buNone/>
            </a:pPr>
            <a:r>
              <a:t/>
            </a:r>
            <a:endParaRPr sz="1800"/>
          </a:p>
          <a:p>
            <a:pPr indent="0" lvl="0" marL="0" rtl="0" algn="l">
              <a:lnSpc>
                <a:spcPct val="90000"/>
              </a:lnSpc>
              <a:spcBef>
                <a:spcPts val="300"/>
              </a:spcBef>
              <a:spcAft>
                <a:spcPts val="0"/>
              </a:spcAft>
              <a:buSzPts val="1980"/>
              <a:buNone/>
            </a:pPr>
            <a:r>
              <a:t/>
            </a:r>
            <a:endParaRPr sz="1800"/>
          </a:p>
          <a:p>
            <a:pPr indent="0" lvl="0" marL="0" marR="38100" rtl="0" algn="l">
              <a:lnSpc>
                <a:spcPct val="128571"/>
              </a:lnSpc>
              <a:spcBef>
                <a:spcPts val="0"/>
              </a:spcBef>
              <a:spcAft>
                <a:spcPts val="0"/>
              </a:spcAft>
              <a:buSzPts val="1980"/>
              <a:buNone/>
            </a:pPr>
            <a:r>
              <a:t/>
            </a:r>
            <a:endParaRPr sz="2100">
              <a:solidFill>
                <a:srgbClr val="222222"/>
              </a:solidFill>
              <a:highlight>
                <a:srgbClr val="F8F9FA"/>
              </a:highlight>
              <a:latin typeface="Arial"/>
              <a:ea typeface="Arial"/>
              <a:cs typeface="Arial"/>
              <a:sym typeface="Arial"/>
            </a:endParaRPr>
          </a:p>
          <a:p>
            <a:pPr indent="0" lvl="0" marL="0" rtl="0" algn="l">
              <a:lnSpc>
                <a:spcPct val="90000"/>
              </a:lnSpc>
              <a:spcBef>
                <a:spcPts val="300"/>
              </a:spcBef>
              <a:spcAft>
                <a:spcPts val="0"/>
              </a:spcAft>
              <a:buSzPts val="1980"/>
              <a:buNone/>
            </a:pPr>
            <a:r>
              <a:t/>
            </a:r>
            <a:endParaRPr sz="1800"/>
          </a:p>
        </p:txBody>
      </p:sp>
      <p:sp>
        <p:nvSpPr>
          <p:cNvPr id="761" name="Google Shape;761;p69"/>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762" name="Google Shape;762;p69"/>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763" name="Google Shape;763;p69"/>
          <p:cNvSpPr/>
          <p:nvPr/>
        </p:nvSpPr>
        <p:spPr>
          <a:xfrm>
            <a:off x="8633525" y="80415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4</a:t>
            </a:r>
            <a:endParaRPr b="1" i="0" sz="1000" u="none" cap="none" strike="noStrike">
              <a:solidFill>
                <a:srgbClr val="000000"/>
              </a:solidFill>
              <a:latin typeface="Calibri"/>
              <a:ea typeface="Calibri"/>
              <a:cs typeface="Calibri"/>
              <a:sym typeface="Calibri"/>
            </a:endParaRPr>
          </a:p>
        </p:txBody>
      </p:sp>
      <p:sp>
        <p:nvSpPr>
          <p:cNvPr id="764" name="Google Shape;764;p69"/>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765" name="Google Shape;765;p69"/>
          <p:cNvSpPr/>
          <p:nvPr/>
        </p:nvSpPr>
        <p:spPr>
          <a:xfrm>
            <a:off x="8633525" y="13392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6</a:t>
            </a:r>
            <a:endParaRPr b="1" i="0" sz="1000" u="none" cap="none" strike="noStrike">
              <a:solidFill>
                <a:srgbClr val="CCCCCC"/>
              </a:solidFill>
              <a:latin typeface="Calibri"/>
              <a:ea typeface="Calibri"/>
              <a:cs typeface="Calibri"/>
              <a:sym typeface="Calibri"/>
            </a:endParaRPr>
          </a:p>
        </p:txBody>
      </p:sp>
      <p:sp>
        <p:nvSpPr>
          <p:cNvPr id="766" name="Google Shape;766;p69"/>
          <p:cNvSpPr/>
          <p:nvPr/>
        </p:nvSpPr>
        <p:spPr>
          <a:xfrm>
            <a:off x="8633525" y="10717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5</a:t>
            </a:r>
            <a:endParaRPr b="1" i="0" sz="1000" u="none" cap="none" strike="noStrike">
              <a:solidFill>
                <a:srgbClr val="CCCCCC"/>
              </a:solidFill>
              <a:latin typeface="Calibri"/>
              <a:ea typeface="Calibri"/>
              <a:cs typeface="Calibri"/>
              <a:sym typeface="Calibri"/>
            </a:endParaRPr>
          </a:p>
        </p:txBody>
      </p:sp>
      <p:graphicFrame>
        <p:nvGraphicFramePr>
          <p:cNvPr id="767" name="Google Shape;767;p69"/>
          <p:cNvGraphicFramePr/>
          <p:nvPr/>
        </p:nvGraphicFramePr>
        <p:xfrm>
          <a:off x="540000" y="1917850"/>
          <a:ext cx="3000000" cy="3000000"/>
        </p:xfrm>
        <a:graphic>
          <a:graphicData uri="http://schemas.openxmlformats.org/drawingml/2006/table">
            <a:tbl>
              <a:tblPr bandRow="1" firstRow="1">
                <a:noFill/>
                <a:tableStyleId>{3B77B977-6E5B-4A3C-8A5F-D91DF64B43CE}</a:tableStyleId>
              </a:tblPr>
              <a:tblGrid>
                <a:gridCol w="2302650"/>
                <a:gridCol w="1830625"/>
                <a:gridCol w="3507125"/>
              </a:tblGrid>
              <a:tr h="3033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2"/>
                          </a:solidFill>
                        </a:rPr>
                        <a:t>Concept</a:t>
                      </a:r>
                      <a:endParaRPr sz="1400" u="none" cap="none" strike="noStrike">
                        <a:solidFill>
                          <a:schemeClr val="dk2"/>
                        </a:solidFill>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2"/>
                          </a:solidFill>
                        </a:rPr>
                        <a:t>Mapping</a:t>
                      </a:r>
                      <a:endParaRPr sz="1400" u="none" cap="none" strike="noStrike">
                        <a:solidFill>
                          <a:schemeClr val="dk2"/>
                        </a:solidFill>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400"/>
                        <a:buFont typeface="Arial"/>
                        <a:buNone/>
                      </a:pPr>
                      <a:r>
                        <a:rPr lang="en-US" sz="1400" u="none" cap="none" strike="noStrike">
                          <a:solidFill>
                            <a:schemeClr val="dk2"/>
                          </a:solidFill>
                        </a:rPr>
                        <a:t>Class</a:t>
                      </a:r>
                      <a:endParaRPr sz="1400" u="none" cap="none" strike="noStrike"/>
                    </a:p>
                  </a:txBody>
                  <a:tcPr marT="45725" marB="45725" marR="91450" marL="91450">
                    <a:lnL cap="flat" cmpd="sng" w="12700">
                      <a:solidFill>
                        <a:srgbClr val="FFFFFF"/>
                      </a:solidFill>
                      <a:prstDash val="solid"/>
                      <a:round/>
                      <a:headEnd len="sm" w="sm" type="none"/>
                      <a:tailEnd len="sm" w="sm" type="none"/>
                    </a:lnL>
                  </a:tcPr>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Library</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Exact - Close Match</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sng" cap="none" strike="noStrike">
                          <a:solidFill>
                            <a:schemeClr val="hlink"/>
                          </a:solidFill>
                          <a:hlinkClick r:id="rId3"/>
                        </a:rPr>
                        <a:t>OSLO-Organisatie::GeregistreerdeOrganisatie</a:t>
                      </a:r>
                      <a:endParaRPr sz="1400" u="none" cap="none" strike="noStrike">
                        <a:solidFill>
                          <a:srgbClr val="000000"/>
                        </a:solidFill>
                      </a:endParaRPr>
                    </a:p>
                  </a:txBody>
                  <a:tcPr marT="45725" marB="45725" marR="91450" marL="91450">
                    <a:lnL cap="flat" cmpd="sng" w="12700">
                      <a:solidFill>
                        <a:srgbClr val="FFFFFF"/>
                      </a:solidFill>
                      <a:prstDash val="solid"/>
                      <a:round/>
                      <a:headEnd len="sm" w="sm" type="none"/>
                      <a:tailEnd len="sm" w="sm" type="none"/>
                    </a:lnL>
                  </a:tcPr>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Creative Work</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t>
                      </a:r>
                      <a:endParaRPr sz="1400" u="none" cap="none" strike="noStrike"/>
                    </a:p>
                  </a:txBody>
                  <a:tcPr marT="45725" marB="45725" marR="91450" marL="91450">
                    <a:lnL cap="flat" cmpd="sng" w="12700">
                      <a:solidFill>
                        <a:srgbClr val="FFFFFF"/>
                      </a:solidFill>
                      <a:prstDash val="solid"/>
                      <a:round/>
                      <a:headEnd len="sm" w="sm" type="none"/>
                      <a:tailEnd len="sm" w="sm" type="none"/>
                    </a:lnL>
                  </a:tcPr>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Author</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Exact Match</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sng" cap="none" strike="noStrike">
                          <a:solidFill>
                            <a:schemeClr val="hlink"/>
                          </a:solidFill>
                          <a:hlinkClick r:id="rId4"/>
                        </a:rPr>
                        <a:t>OSLO-Persoon::Persoon</a:t>
                      </a:r>
                      <a:endParaRPr sz="1400" u="none" cap="none" strike="noStrike">
                        <a:solidFill>
                          <a:srgbClr val="000000"/>
                        </a:solidFill>
                      </a:endParaRPr>
                    </a:p>
                  </a:txBody>
                  <a:tcPr marT="45725" marB="45725" marR="91450" marL="91450">
                    <a:lnL cap="flat" cmpd="sng" w="12700">
                      <a:solidFill>
                        <a:srgbClr val="FFFFFF"/>
                      </a:solidFill>
                      <a:prstDash val="solid"/>
                      <a:round/>
                      <a:headEnd len="sm" w="sm" type="none"/>
                      <a:tailEnd len="sm" w="sm" type="none"/>
                    </a:lnL>
                  </a:tcPr>
                </a:tc>
              </a:tr>
              <a:tr h="304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Publisher</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Exact Match</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sng" cap="none" strike="noStrike">
                          <a:solidFill>
                            <a:schemeClr val="hlink"/>
                          </a:solidFill>
                          <a:hlinkClick r:id="rId5"/>
                        </a:rPr>
                        <a:t>OSLO-Organisatie::GeregistreerdeOrganisatie</a:t>
                      </a:r>
                      <a:endParaRPr sz="1400" u="none" cap="none" strike="noStrike">
                        <a:solidFill>
                          <a:srgbClr val="000000"/>
                        </a:solidFill>
                      </a:endParaRPr>
                    </a:p>
                  </a:txBody>
                  <a:tcPr marT="45725" marB="45725" marR="91450" marL="91450">
                    <a:lnL cap="flat" cmpd="sng" w="12700">
                      <a:solidFill>
                        <a:srgbClr val="FFFFFF"/>
                      </a:solidFill>
                      <a:prstDash val="solid"/>
                      <a:round/>
                      <a:headEnd len="sm" w="sm" type="none"/>
                      <a:tailEnd len="sm" w="sm" type="none"/>
                    </a:lnL>
                  </a:tcPr>
                </a:tc>
              </a:tr>
            </a:tbl>
          </a:graphicData>
        </a:graphic>
      </p:graphicFrame>
      <p:sp>
        <p:nvSpPr>
          <p:cNvPr id="768" name="Google Shape;768;p69"/>
          <p:cNvSpPr txBox="1"/>
          <p:nvPr/>
        </p:nvSpPr>
        <p:spPr>
          <a:xfrm>
            <a:off x="540000" y="1019450"/>
            <a:ext cx="7852200" cy="40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Exercise: Make a mapping with our concepts (see step 2) and relevant classes from existing vocabularies and application profiles.</a:t>
            </a:r>
            <a:endParaRPr b="0" i="0" sz="1400" u="none" cap="none" strike="noStrike">
              <a:solidFill>
                <a:srgbClr val="000000"/>
              </a:solidFill>
              <a:latin typeface="Proxima Nova"/>
              <a:ea typeface="Proxima Nova"/>
              <a:cs typeface="Proxima Nova"/>
              <a:sym typeface="Proxima Nova"/>
            </a:endParaRPr>
          </a:p>
        </p:txBody>
      </p:sp>
      <p:grpSp>
        <p:nvGrpSpPr>
          <p:cNvPr id="769" name="Google Shape;769;p69"/>
          <p:cNvGrpSpPr/>
          <p:nvPr/>
        </p:nvGrpSpPr>
        <p:grpSpPr>
          <a:xfrm>
            <a:off x="6533050" y="4188900"/>
            <a:ext cx="2633876" cy="1030800"/>
            <a:chOff x="6533050" y="4112700"/>
            <a:chExt cx="2633876" cy="1030800"/>
          </a:xfrm>
        </p:grpSpPr>
        <p:pic>
          <p:nvPicPr>
            <p:cNvPr id="770" name="Google Shape;770;p69"/>
            <p:cNvPicPr preferRelativeResize="0"/>
            <p:nvPr/>
          </p:nvPicPr>
          <p:blipFill rotWithShape="1">
            <a:blip r:embed="rId6">
              <a:alphaModFix/>
            </a:blip>
            <a:srcRect b="0" l="0" r="0" t="0"/>
            <a:stretch/>
          </p:blipFill>
          <p:spPr>
            <a:xfrm>
              <a:off x="6533050" y="4112700"/>
              <a:ext cx="2633876" cy="1030800"/>
            </a:xfrm>
            <a:prstGeom prst="rect">
              <a:avLst/>
            </a:prstGeom>
            <a:noFill/>
            <a:ln>
              <a:noFill/>
            </a:ln>
          </p:spPr>
        </p:pic>
        <p:pic>
          <p:nvPicPr>
            <p:cNvPr id="771" name="Google Shape;771;p69"/>
            <p:cNvPicPr preferRelativeResize="0"/>
            <p:nvPr/>
          </p:nvPicPr>
          <p:blipFill rotWithShape="1">
            <a:blip r:embed="rId7">
              <a:alphaModFix/>
            </a:blip>
            <a:srcRect b="0" l="0" r="0" t="0"/>
            <a:stretch/>
          </p:blipFill>
          <p:spPr>
            <a:xfrm>
              <a:off x="6922875" y="4453325"/>
              <a:ext cx="1397375" cy="397325"/>
            </a:xfrm>
            <a:prstGeom prst="rect">
              <a:avLst/>
            </a:prstGeom>
            <a:noFill/>
            <a:ln>
              <a:noFill/>
            </a:ln>
          </p:spPr>
        </p:pic>
        <p:pic>
          <p:nvPicPr>
            <p:cNvPr id="772" name="Google Shape;772;p69"/>
            <p:cNvPicPr preferRelativeResize="0"/>
            <p:nvPr/>
          </p:nvPicPr>
          <p:blipFill rotWithShape="1">
            <a:blip r:embed="rId8">
              <a:alphaModFix/>
            </a:blip>
            <a:srcRect b="0" l="0" r="0" t="0"/>
            <a:stretch/>
          </p:blipFill>
          <p:spPr>
            <a:xfrm>
              <a:off x="8426299" y="4453337"/>
              <a:ext cx="373527" cy="319578"/>
            </a:xfrm>
            <a:prstGeom prst="rect">
              <a:avLst/>
            </a:prstGeom>
            <a:noFill/>
            <a:ln>
              <a:noFill/>
            </a:ln>
            <a:effectLst>
              <a:outerShdw blurRad="57150" rotWithShape="0" algn="bl" dir="5400000" dist="19050">
                <a:srgbClr val="000000">
                  <a:alpha val="49803"/>
                </a:srgbClr>
              </a:outerShdw>
            </a:effectLst>
          </p:spPr>
        </p:pic>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776" name="Shape 776"/>
        <p:cNvGrpSpPr/>
        <p:nvPr/>
      </p:nvGrpSpPr>
      <p:grpSpPr>
        <a:xfrm>
          <a:off x="0" y="0"/>
          <a:ext cx="0" cy="0"/>
          <a:chOff x="0" y="0"/>
          <a:chExt cx="0" cy="0"/>
        </a:xfrm>
      </p:grpSpPr>
      <p:sp>
        <p:nvSpPr>
          <p:cNvPr id="777" name="Google Shape;777;p70"/>
          <p:cNvSpPr/>
          <p:nvPr/>
        </p:nvSpPr>
        <p:spPr>
          <a:xfrm>
            <a:off x="1507425" y="651750"/>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778" name="Google Shape;778;p70"/>
          <p:cNvSpPr txBox="1"/>
          <p:nvPr>
            <p:ph idx="12" type="sldNum"/>
          </p:nvPr>
        </p:nvSpPr>
        <p:spPr>
          <a:xfrm>
            <a:off x="8164677" y="4779753"/>
            <a:ext cx="682500" cy="196200"/>
          </a:xfrm>
          <a:prstGeom prst="rect">
            <a:avLst/>
          </a:prstGeom>
          <a:noFill/>
          <a:ln>
            <a:noFill/>
          </a:ln>
        </p:spPr>
        <p:txBody>
          <a:bodyPr anchorCtr="0" anchor="ctr" bIns="39550" lIns="39550" spcFirstLastPara="1" rIns="39550" wrap="square" tIns="395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800" u="none" cap="none" strike="noStrike">
                <a:solidFill>
                  <a:srgbClr val="F6F5F3"/>
                </a:solidFill>
                <a:latin typeface="Arial"/>
                <a:ea typeface="Arial"/>
                <a:cs typeface="Arial"/>
                <a:sym typeface="Arial"/>
              </a:rPr>
              <a:t>‹#›</a:t>
            </a:fld>
            <a:endParaRPr b="0" i="0" sz="800" u="none" cap="none" strike="noStrike">
              <a:solidFill>
                <a:srgbClr val="F6F5F3"/>
              </a:solidFill>
              <a:latin typeface="Arial"/>
              <a:ea typeface="Arial"/>
              <a:cs typeface="Arial"/>
              <a:sym typeface="Arial"/>
            </a:endParaRPr>
          </a:p>
        </p:txBody>
      </p:sp>
      <p:sp>
        <p:nvSpPr>
          <p:cNvPr id="779" name="Google Shape;779;p70"/>
          <p:cNvSpPr/>
          <p:nvPr/>
        </p:nvSpPr>
        <p:spPr>
          <a:xfrm>
            <a:off x="1484854" y="1310159"/>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780" name="Google Shape;780;p70"/>
          <p:cNvSpPr txBox="1"/>
          <p:nvPr/>
        </p:nvSpPr>
        <p:spPr>
          <a:xfrm>
            <a:off x="1872415" y="139486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2. List and inventarize relevant concepts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781" name="Google Shape;781;p70"/>
          <p:cNvSpPr txBox="1"/>
          <p:nvPr/>
        </p:nvSpPr>
        <p:spPr>
          <a:xfrm>
            <a:off x="1874704" y="74250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1. Define use case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782" name="Google Shape;782;p70"/>
          <p:cNvSpPr/>
          <p:nvPr/>
        </p:nvSpPr>
        <p:spPr>
          <a:xfrm>
            <a:off x="1484854" y="2629409"/>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783" name="Google Shape;783;p70"/>
          <p:cNvSpPr txBox="1"/>
          <p:nvPr/>
        </p:nvSpPr>
        <p:spPr>
          <a:xfrm>
            <a:off x="1872415" y="271411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4. Map your concepts on the existing vocabularies and AP’s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784" name="Google Shape;784;p70"/>
          <p:cNvSpPr/>
          <p:nvPr/>
        </p:nvSpPr>
        <p:spPr>
          <a:xfrm>
            <a:off x="1507425" y="1973450"/>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785" name="Google Shape;785;p70"/>
          <p:cNvSpPr txBox="1"/>
          <p:nvPr/>
        </p:nvSpPr>
        <p:spPr>
          <a:xfrm>
            <a:off x="1874704" y="206420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3. Study and look for existing vocabularies and AP’s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786" name="Google Shape;786;p70"/>
          <p:cNvSpPr/>
          <p:nvPr/>
        </p:nvSpPr>
        <p:spPr>
          <a:xfrm>
            <a:off x="1508529" y="3948659"/>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787" name="Google Shape;787;p70"/>
          <p:cNvSpPr txBox="1"/>
          <p:nvPr/>
        </p:nvSpPr>
        <p:spPr>
          <a:xfrm>
            <a:off x="1896090" y="403336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6. Establish an implementation model</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788" name="Google Shape;788;p70"/>
          <p:cNvSpPr/>
          <p:nvPr/>
        </p:nvSpPr>
        <p:spPr>
          <a:xfrm>
            <a:off x="1531100" y="3292700"/>
            <a:ext cx="6106200" cy="432000"/>
          </a:xfrm>
          <a:prstGeom prst="rect">
            <a:avLst/>
          </a:prstGeom>
          <a:solidFill>
            <a:schemeClr val="accent1"/>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789" name="Google Shape;789;p70"/>
          <p:cNvSpPr txBox="1"/>
          <p:nvPr/>
        </p:nvSpPr>
        <p:spPr>
          <a:xfrm>
            <a:off x="1898379" y="338345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5. Find a solution for unmapped concepts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pic>
        <p:nvPicPr>
          <p:cNvPr id="790" name="Google Shape;790;p70"/>
          <p:cNvPicPr preferRelativeResize="0"/>
          <p:nvPr/>
        </p:nvPicPr>
        <p:blipFill rotWithShape="1">
          <a:blip r:embed="rId3">
            <a:alphaModFix/>
          </a:blip>
          <a:srcRect b="0" l="0" r="0" t="0"/>
          <a:stretch/>
        </p:blipFill>
        <p:spPr>
          <a:xfrm>
            <a:off x="6879925" y="1521700"/>
            <a:ext cx="711125" cy="220450"/>
          </a:xfrm>
          <a:prstGeom prst="rect">
            <a:avLst/>
          </a:prstGeom>
          <a:noFill/>
          <a:ln>
            <a:noFill/>
          </a:ln>
        </p:spPr>
      </p:pic>
      <p:pic>
        <p:nvPicPr>
          <p:cNvPr id="791" name="Google Shape;791;p70"/>
          <p:cNvPicPr preferRelativeResize="0"/>
          <p:nvPr/>
        </p:nvPicPr>
        <p:blipFill rotWithShape="1">
          <a:blip r:embed="rId3">
            <a:alphaModFix/>
          </a:blip>
          <a:srcRect b="0" l="0" r="0" t="0"/>
          <a:stretch/>
        </p:blipFill>
        <p:spPr>
          <a:xfrm>
            <a:off x="6879925" y="2840950"/>
            <a:ext cx="711125" cy="2204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71"/>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5: Find a solution for unmapped concepts</a:t>
            </a:r>
            <a:endParaRPr b="1" i="0" sz="2400" u="none" cap="none" strike="noStrike">
              <a:solidFill>
                <a:srgbClr val="000000"/>
              </a:solidFill>
              <a:latin typeface="Proxima Nova"/>
              <a:ea typeface="Proxima Nova"/>
              <a:cs typeface="Proxima Nova"/>
              <a:sym typeface="Proxima Nova"/>
            </a:endParaRPr>
          </a:p>
        </p:txBody>
      </p:sp>
      <p:cxnSp>
        <p:nvCxnSpPr>
          <p:cNvPr id="797" name="Google Shape;797;p71"/>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798" name="Google Shape;798;p71"/>
          <p:cNvSpPr txBox="1"/>
          <p:nvPr>
            <p:ph idx="4294967295" type="body"/>
          </p:nvPr>
        </p:nvSpPr>
        <p:spPr>
          <a:xfrm>
            <a:off x="540000" y="1436400"/>
            <a:ext cx="8064000" cy="27540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rgbClr val="222222"/>
              </a:buClr>
              <a:buSzPts val="1700"/>
              <a:buChar char="➢"/>
            </a:pPr>
            <a:r>
              <a:rPr lang="en-US" sz="1700">
                <a:solidFill>
                  <a:srgbClr val="222222"/>
                </a:solidFill>
              </a:rPr>
              <a:t>Look at international standards and vocabularies. </a:t>
            </a:r>
            <a:endParaRPr sz="1700">
              <a:solidFill>
                <a:srgbClr val="222222"/>
              </a:solidFill>
            </a:endParaRPr>
          </a:p>
          <a:p>
            <a:pPr indent="0" lvl="0" marL="457200" rtl="0" algn="l">
              <a:lnSpc>
                <a:spcPct val="115000"/>
              </a:lnSpc>
              <a:spcBef>
                <a:spcPts val="0"/>
              </a:spcBef>
              <a:spcAft>
                <a:spcPts val="0"/>
              </a:spcAft>
              <a:buSzPts val="1980"/>
              <a:buNone/>
            </a:pPr>
            <a:r>
              <a:rPr lang="en-US" sz="1700">
                <a:solidFill>
                  <a:srgbClr val="222222"/>
                </a:solidFill>
              </a:rPr>
              <a:t>tip: </a:t>
            </a:r>
            <a:r>
              <a:rPr lang="en-US" sz="1700" u="sng">
                <a:solidFill>
                  <a:srgbClr val="0000FF"/>
                </a:solidFill>
              </a:rPr>
              <a:t>https://lov.linkeddata.es/</a:t>
            </a:r>
            <a:endParaRPr sz="1700">
              <a:solidFill>
                <a:srgbClr val="222222"/>
              </a:solidFill>
            </a:endParaRPr>
          </a:p>
          <a:p>
            <a:pPr indent="-336550" lvl="1" marL="914400" rtl="0" algn="l">
              <a:lnSpc>
                <a:spcPct val="115000"/>
              </a:lnSpc>
              <a:spcBef>
                <a:spcPts val="0"/>
              </a:spcBef>
              <a:spcAft>
                <a:spcPts val="0"/>
              </a:spcAft>
              <a:buClr>
                <a:srgbClr val="222222"/>
              </a:buClr>
              <a:buSzPts val="1700"/>
              <a:buChar char="○"/>
            </a:pPr>
            <a:r>
              <a:rPr lang="en-US" sz="1700">
                <a:solidFill>
                  <a:srgbClr val="222222"/>
                </a:solidFill>
              </a:rPr>
              <a:t>DC terms</a:t>
            </a:r>
            <a:endParaRPr sz="1700">
              <a:solidFill>
                <a:srgbClr val="222222"/>
              </a:solidFill>
            </a:endParaRPr>
          </a:p>
          <a:p>
            <a:pPr indent="-336550" lvl="1" marL="914400" rtl="0" algn="l">
              <a:lnSpc>
                <a:spcPct val="115000"/>
              </a:lnSpc>
              <a:spcBef>
                <a:spcPts val="0"/>
              </a:spcBef>
              <a:spcAft>
                <a:spcPts val="0"/>
              </a:spcAft>
              <a:buClr>
                <a:srgbClr val="222222"/>
              </a:buClr>
              <a:buSzPts val="1700"/>
              <a:buChar char="○"/>
            </a:pPr>
            <a:r>
              <a:rPr lang="en-US" sz="1700">
                <a:solidFill>
                  <a:srgbClr val="222222"/>
                </a:solidFill>
              </a:rPr>
              <a:t>schema.org</a:t>
            </a:r>
            <a:endParaRPr sz="1700">
              <a:solidFill>
                <a:srgbClr val="222222"/>
              </a:solidFill>
            </a:endParaRPr>
          </a:p>
          <a:p>
            <a:pPr indent="-336550" lvl="1" marL="914400" rtl="0" algn="l">
              <a:lnSpc>
                <a:spcPct val="115000"/>
              </a:lnSpc>
              <a:spcBef>
                <a:spcPts val="0"/>
              </a:spcBef>
              <a:spcAft>
                <a:spcPts val="0"/>
              </a:spcAft>
              <a:buClr>
                <a:srgbClr val="222222"/>
              </a:buClr>
              <a:buSzPts val="1700"/>
              <a:buChar char="○"/>
            </a:pPr>
            <a:r>
              <a:rPr lang="en-US" sz="1700">
                <a:solidFill>
                  <a:srgbClr val="222222"/>
                </a:solidFill>
              </a:rPr>
              <a:t>dbpedia.org</a:t>
            </a:r>
            <a:endParaRPr sz="1700">
              <a:solidFill>
                <a:srgbClr val="222222"/>
              </a:solidFill>
            </a:endParaRPr>
          </a:p>
          <a:p>
            <a:pPr indent="-336550" lvl="0" marL="457200" rtl="0" algn="l">
              <a:lnSpc>
                <a:spcPct val="100000"/>
              </a:lnSpc>
              <a:spcBef>
                <a:spcPts val="600"/>
              </a:spcBef>
              <a:spcAft>
                <a:spcPts val="0"/>
              </a:spcAft>
              <a:buSzPts val="1700"/>
              <a:buChar char="➢"/>
            </a:pPr>
            <a:r>
              <a:rPr lang="en-US" sz="1700"/>
              <a:t>Legislation and other official documents at Flemish, Belgian and European level.</a:t>
            </a:r>
            <a:endParaRPr sz="1700"/>
          </a:p>
          <a:p>
            <a:pPr indent="-336550" lvl="0" marL="457200" rtl="0" algn="l">
              <a:lnSpc>
                <a:spcPct val="100000"/>
              </a:lnSpc>
              <a:spcBef>
                <a:spcPts val="600"/>
              </a:spcBef>
              <a:spcAft>
                <a:spcPts val="0"/>
              </a:spcAft>
              <a:buSzPts val="1700"/>
              <a:buChar char="➢"/>
            </a:pPr>
            <a:r>
              <a:rPr lang="en-US" sz="1700"/>
              <a:t>Models that are already in use by other public administrations in Flanders, Belgium or Europe. An example is the Europeana data models.</a:t>
            </a:r>
            <a:endParaRPr sz="2100">
              <a:solidFill>
                <a:srgbClr val="222222"/>
              </a:solidFill>
            </a:endParaRPr>
          </a:p>
        </p:txBody>
      </p:sp>
      <p:sp>
        <p:nvSpPr>
          <p:cNvPr id="799" name="Google Shape;799;p71"/>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800" name="Google Shape;800;p71"/>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801" name="Google Shape;801;p71"/>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802" name="Google Shape;802;p71"/>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803" name="Google Shape;803;p71"/>
          <p:cNvSpPr/>
          <p:nvPr/>
        </p:nvSpPr>
        <p:spPr>
          <a:xfrm>
            <a:off x="8633525" y="1339250"/>
            <a:ext cx="510600" cy="2424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6</a:t>
            </a:r>
            <a:endParaRPr b="1" i="0" sz="1000" u="none" cap="none" strike="noStrike">
              <a:solidFill>
                <a:srgbClr val="CCCCCC"/>
              </a:solidFill>
              <a:latin typeface="Calibri"/>
              <a:ea typeface="Calibri"/>
              <a:cs typeface="Calibri"/>
              <a:sym typeface="Calibri"/>
            </a:endParaRPr>
          </a:p>
        </p:txBody>
      </p:sp>
      <p:sp>
        <p:nvSpPr>
          <p:cNvPr id="804" name="Google Shape;804;p71"/>
          <p:cNvSpPr/>
          <p:nvPr/>
        </p:nvSpPr>
        <p:spPr>
          <a:xfrm>
            <a:off x="8633525" y="107170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5</a:t>
            </a:r>
            <a:endParaRPr b="1" i="0" sz="1000" u="none" cap="none" strike="noStrike">
              <a:solidFill>
                <a:srgbClr val="00000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72"/>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5: Some guidelines </a:t>
            </a:r>
            <a:endParaRPr b="1" i="0" sz="2400" u="none" cap="none" strike="noStrike">
              <a:solidFill>
                <a:srgbClr val="000000"/>
              </a:solidFill>
              <a:latin typeface="Proxima Nova"/>
              <a:ea typeface="Proxima Nova"/>
              <a:cs typeface="Proxima Nova"/>
              <a:sym typeface="Proxima Nova"/>
            </a:endParaRPr>
          </a:p>
        </p:txBody>
      </p:sp>
      <p:cxnSp>
        <p:nvCxnSpPr>
          <p:cNvPr id="810" name="Google Shape;810;p72"/>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811" name="Google Shape;811;p72"/>
          <p:cNvSpPr txBox="1"/>
          <p:nvPr>
            <p:ph idx="4294967295" type="body"/>
          </p:nvPr>
        </p:nvSpPr>
        <p:spPr>
          <a:xfrm>
            <a:off x="569525" y="1046550"/>
            <a:ext cx="8064000" cy="38280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rgbClr val="222222"/>
              </a:buClr>
              <a:buSzPts val="1700"/>
              <a:buChar char="➢"/>
            </a:pPr>
            <a:r>
              <a:rPr lang="en-US" sz="1700">
                <a:solidFill>
                  <a:srgbClr val="222222"/>
                </a:solidFill>
              </a:rPr>
              <a:t>Check whether there are already international data standards that define the necessary.</a:t>
            </a:r>
            <a:endParaRPr sz="1700">
              <a:solidFill>
                <a:srgbClr val="222222"/>
              </a:solidFill>
            </a:endParaRPr>
          </a:p>
          <a:p>
            <a:pPr indent="-336550" lvl="0" marL="457200" rtl="0" algn="l">
              <a:lnSpc>
                <a:spcPct val="115000"/>
              </a:lnSpc>
              <a:spcBef>
                <a:spcPts val="0"/>
              </a:spcBef>
              <a:spcAft>
                <a:spcPts val="0"/>
              </a:spcAft>
              <a:buClr>
                <a:srgbClr val="222222"/>
              </a:buClr>
              <a:buSzPts val="1700"/>
              <a:buChar char="➢"/>
            </a:pPr>
            <a:r>
              <a:rPr lang="en-US" sz="1700">
                <a:solidFill>
                  <a:srgbClr val="222222"/>
                </a:solidFill>
              </a:rPr>
              <a:t>Only in last instance define something completely yourself.</a:t>
            </a:r>
            <a:endParaRPr sz="1700">
              <a:solidFill>
                <a:srgbClr val="222222"/>
              </a:solidFill>
            </a:endParaRPr>
          </a:p>
          <a:p>
            <a:pPr indent="-336550" lvl="0" marL="457200" rtl="0" algn="l">
              <a:lnSpc>
                <a:spcPct val="115000"/>
              </a:lnSpc>
              <a:spcBef>
                <a:spcPts val="0"/>
              </a:spcBef>
              <a:spcAft>
                <a:spcPts val="0"/>
              </a:spcAft>
              <a:buClr>
                <a:srgbClr val="222222"/>
              </a:buClr>
              <a:buSzPts val="1700"/>
              <a:buChar char="➢"/>
            </a:pPr>
            <a:r>
              <a:rPr lang="en-US" sz="1700">
                <a:solidFill>
                  <a:srgbClr val="222222"/>
                </a:solidFill>
              </a:rPr>
              <a:t>For these new entities:</a:t>
            </a:r>
            <a:endParaRPr sz="1700">
              <a:solidFill>
                <a:srgbClr val="222222"/>
              </a:solidFill>
            </a:endParaRPr>
          </a:p>
          <a:p>
            <a:pPr indent="-336550" lvl="1" marL="914400" rtl="0" algn="l">
              <a:lnSpc>
                <a:spcPct val="115000"/>
              </a:lnSpc>
              <a:spcBef>
                <a:spcPts val="0"/>
              </a:spcBef>
              <a:spcAft>
                <a:spcPts val="0"/>
              </a:spcAft>
              <a:buClr>
                <a:srgbClr val="222222"/>
              </a:buClr>
              <a:buSzPts val="1700"/>
              <a:buChar char="○"/>
            </a:pPr>
            <a:r>
              <a:rPr lang="en-US" sz="1700">
                <a:solidFill>
                  <a:srgbClr val="222222"/>
                </a:solidFill>
              </a:rPr>
              <a:t>Check whether these are also relevant in a different context, for other parties, in the context of information exchange and whether an alignment process should be started around this.</a:t>
            </a:r>
            <a:endParaRPr sz="1700">
              <a:solidFill>
                <a:srgbClr val="222222"/>
              </a:solidFill>
            </a:endParaRPr>
          </a:p>
          <a:p>
            <a:pPr indent="-336550" lvl="0" marL="457200" rtl="0" algn="l">
              <a:lnSpc>
                <a:spcPct val="115000"/>
              </a:lnSpc>
              <a:spcBef>
                <a:spcPts val="0"/>
              </a:spcBef>
              <a:spcAft>
                <a:spcPts val="0"/>
              </a:spcAft>
              <a:buClr>
                <a:srgbClr val="222222"/>
              </a:buClr>
              <a:buSzPts val="1700"/>
              <a:buChar char="➢"/>
            </a:pPr>
            <a:r>
              <a:rPr lang="en-US" sz="1700">
                <a:solidFill>
                  <a:srgbClr val="222222"/>
                </a:solidFill>
              </a:rPr>
              <a:t>For things that don’t seem to match completely: </a:t>
            </a:r>
            <a:endParaRPr sz="1700">
              <a:solidFill>
                <a:srgbClr val="222222"/>
              </a:solidFill>
            </a:endParaRPr>
          </a:p>
          <a:p>
            <a:pPr indent="-336550" lvl="1" marL="914400" rtl="0" algn="l">
              <a:lnSpc>
                <a:spcPct val="115000"/>
              </a:lnSpc>
              <a:spcBef>
                <a:spcPts val="0"/>
              </a:spcBef>
              <a:spcAft>
                <a:spcPts val="0"/>
              </a:spcAft>
              <a:buClr>
                <a:srgbClr val="222222"/>
              </a:buClr>
              <a:buSzPts val="1700"/>
              <a:buChar char="○"/>
            </a:pPr>
            <a:r>
              <a:rPr lang="en-US" sz="1700">
                <a:solidFill>
                  <a:srgbClr val="222222"/>
                </a:solidFill>
              </a:rPr>
              <a:t>See if your information model cannot be adjusted.</a:t>
            </a:r>
            <a:endParaRPr sz="1700">
              <a:solidFill>
                <a:srgbClr val="222222"/>
              </a:solidFill>
            </a:endParaRPr>
          </a:p>
          <a:p>
            <a:pPr indent="-336550" lvl="1" marL="914400" rtl="0" algn="l">
              <a:lnSpc>
                <a:spcPct val="115000"/>
              </a:lnSpc>
              <a:spcBef>
                <a:spcPts val="0"/>
              </a:spcBef>
              <a:spcAft>
                <a:spcPts val="0"/>
              </a:spcAft>
              <a:buClr>
                <a:srgbClr val="222222"/>
              </a:buClr>
              <a:buSzPts val="1700"/>
              <a:buChar char="○"/>
            </a:pPr>
            <a:r>
              <a:rPr lang="en-US" sz="1700">
                <a:solidFill>
                  <a:srgbClr val="222222"/>
                </a:solidFill>
              </a:rPr>
              <a:t>If not: OSLO and other data standards can be changed. Feel free to send a comment!</a:t>
            </a:r>
            <a:endParaRPr sz="1700">
              <a:solidFill>
                <a:srgbClr val="222222"/>
              </a:solidFill>
            </a:endParaRPr>
          </a:p>
          <a:p>
            <a:pPr indent="-336550" lvl="1" marL="914400" rtl="0" algn="l">
              <a:lnSpc>
                <a:spcPct val="115000"/>
              </a:lnSpc>
              <a:spcBef>
                <a:spcPts val="0"/>
              </a:spcBef>
              <a:spcAft>
                <a:spcPts val="0"/>
              </a:spcAft>
              <a:buClr>
                <a:srgbClr val="222222"/>
              </a:buClr>
              <a:buSzPts val="1700"/>
              <a:buChar char="○"/>
            </a:pPr>
            <a:r>
              <a:rPr lang="en-US" sz="1700">
                <a:solidFill>
                  <a:srgbClr val="222222"/>
                </a:solidFill>
              </a:rPr>
              <a:t>If alignment is not possible in one of these 2 ways, please rename it.</a:t>
            </a:r>
            <a:endParaRPr sz="1700">
              <a:solidFill>
                <a:srgbClr val="222222"/>
              </a:solidFill>
            </a:endParaRPr>
          </a:p>
        </p:txBody>
      </p:sp>
      <p:sp>
        <p:nvSpPr>
          <p:cNvPr id="812" name="Google Shape;812;p72"/>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813" name="Google Shape;813;p72"/>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814" name="Google Shape;814;p72"/>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815" name="Google Shape;815;p72"/>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816" name="Google Shape;816;p72"/>
          <p:cNvSpPr/>
          <p:nvPr/>
        </p:nvSpPr>
        <p:spPr>
          <a:xfrm>
            <a:off x="8633525" y="1339250"/>
            <a:ext cx="510600" cy="2424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6</a:t>
            </a:r>
            <a:endParaRPr b="1" i="0" sz="1000" u="none" cap="none" strike="noStrike">
              <a:solidFill>
                <a:srgbClr val="CCCCCC"/>
              </a:solidFill>
              <a:latin typeface="Calibri"/>
              <a:ea typeface="Calibri"/>
              <a:cs typeface="Calibri"/>
              <a:sym typeface="Calibri"/>
            </a:endParaRPr>
          </a:p>
        </p:txBody>
      </p:sp>
      <p:sp>
        <p:nvSpPr>
          <p:cNvPr id="817" name="Google Shape;817;p72"/>
          <p:cNvSpPr/>
          <p:nvPr/>
        </p:nvSpPr>
        <p:spPr>
          <a:xfrm>
            <a:off x="8633525" y="107170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5</a:t>
            </a:r>
            <a:endParaRPr b="1" i="0" sz="1000" u="none" cap="none" strike="noStrike">
              <a:solidFill>
                <a:srgbClr val="000000"/>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73"/>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5: Find a solution for unmapped concepts </a:t>
            </a:r>
            <a:endParaRPr b="1" i="0" sz="2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Proxima Nova"/>
              <a:ea typeface="Proxima Nova"/>
              <a:cs typeface="Proxima Nova"/>
              <a:sym typeface="Proxima Nova"/>
            </a:endParaRPr>
          </a:p>
        </p:txBody>
      </p:sp>
      <p:cxnSp>
        <p:nvCxnSpPr>
          <p:cNvPr id="823" name="Google Shape;823;p73"/>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824" name="Google Shape;824;p73"/>
          <p:cNvSpPr txBox="1"/>
          <p:nvPr>
            <p:ph idx="4294967295" type="body"/>
          </p:nvPr>
        </p:nvSpPr>
        <p:spPr>
          <a:xfrm>
            <a:off x="384725" y="1099200"/>
            <a:ext cx="8759400" cy="2754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300"/>
              </a:spcBef>
              <a:spcAft>
                <a:spcPts val="0"/>
              </a:spcAft>
              <a:buSzPts val="1980"/>
              <a:buNone/>
            </a:pPr>
            <a:r>
              <a:t/>
            </a:r>
            <a:endParaRPr sz="1800"/>
          </a:p>
          <a:p>
            <a:pPr indent="0" lvl="0" marL="0" rtl="0" algn="l">
              <a:lnSpc>
                <a:spcPct val="90000"/>
              </a:lnSpc>
              <a:spcBef>
                <a:spcPts val="300"/>
              </a:spcBef>
              <a:spcAft>
                <a:spcPts val="0"/>
              </a:spcAft>
              <a:buSzPts val="1980"/>
              <a:buNone/>
            </a:pPr>
            <a:r>
              <a:t/>
            </a:r>
            <a:endParaRPr sz="1800"/>
          </a:p>
          <a:p>
            <a:pPr indent="0" lvl="0" marL="0" marR="38100" rtl="0" algn="l">
              <a:lnSpc>
                <a:spcPct val="128571"/>
              </a:lnSpc>
              <a:spcBef>
                <a:spcPts val="0"/>
              </a:spcBef>
              <a:spcAft>
                <a:spcPts val="0"/>
              </a:spcAft>
              <a:buSzPts val="1980"/>
              <a:buNone/>
            </a:pPr>
            <a:r>
              <a:t/>
            </a:r>
            <a:endParaRPr sz="2100">
              <a:solidFill>
                <a:srgbClr val="222222"/>
              </a:solidFill>
              <a:highlight>
                <a:srgbClr val="F8F9FA"/>
              </a:highlight>
              <a:latin typeface="Arial"/>
              <a:ea typeface="Arial"/>
              <a:cs typeface="Arial"/>
              <a:sym typeface="Arial"/>
            </a:endParaRPr>
          </a:p>
          <a:p>
            <a:pPr indent="0" lvl="0" marL="0" rtl="0" algn="l">
              <a:lnSpc>
                <a:spcPct val="90000"/>
              </a:lnSpc>
              <a:spcBef>
                <a:spcPts val="300"/>
              </a:spcBef>
              <a:spcAft>
                <a:spcPts val="0"/>
              </a:spcAft>
              <a:buSzPts val="1980"/>
              <a:buNone/>
            </a:pPr>
            <a:r>
              <a:t/>
            </a:r>
            <a:endParaRPr sz="1800"/>
          </a:p>
        </p:txBody>
      </p:sp>
      <p:sp>
        <p:nvSpPr>
          <p:cNvPr id="825" name="Google Shape;825;p73"/>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826" name="Google Shape;826;p73"/>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827" name="Google Shape;827;p73"/>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828" name="Google Shape;828;p73"/>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829" name="Google Shape;829;p73"/>
          <p:cNvSpPr/>
          <p:nvPr/>
        </p:nvSpPr>
        <p:spPr>
          <a:xfrm>
            <a:off x="8633525" y="1339250"/>
            <a:ext cx="510600" cy="2424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6</a:t>
            </a:r>
            <a:endParaRPr b="1" i="0" sz="1000" u="none" cap="none" strike="noStrike">
              <a:solidFill>
                <a:srgbClr val="CCCCCC"/>
              </a:solidFill>
              <a:latin typeface="Calibri"/>
              <a:ea typeface="Calibri"/>
              <a:cs typeface="Calibri"/>
              <a:sym typeface="Calibri"/>
            </a:endParaRPr>
          </a:p>
        </p:txBody>
      </p:sp>
      <p:sp>
        <p:nvSpPr>
          <p:cNvPr id="830" name="Google Shape;830;p73"/>
          <p:cNvSpPr/>
          <p:nvPr/>
        </p:nvSpPr>
        <p:spPr>
          <a:xfrm>
            <a:off x="8633525" y="107170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5</a:t>
            </a:r>
            <a:endParaRPr b="1" i="0" sz="1000" u="none" cap="none" strike="noStrike">
              <a:solidFill>
                <a:srgbClr val="000000"/>
              </a:solidFill>
              <a:latin typeface="Calibri"/>
              <a:ea typeface="Calibri"/>
              <a:cs typeface="Calibri"/>
              <a:sym typeface="Calibri"/>
            </a:endParaRPr>
          </a:p>
        </p:txBody>
      </p:sp>
      <p:sp>
        <p:nvSpPr>
          <p:cNvPr id="831" name="Google Shape;831;p73"/>
          <p:cNvSpPr txBox="1"/>
          <p:nvPr/>
        </p:nvSpPr>
        <p:spPr>
          <a:xfrm>
            <a:off x="540000" y="1019450"/>
            <a:ext cx="7852200" cy="40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Exercise: Find a solution for unmapped concepts by looking at international standards.</a:t>
            </a:r>
            <a:endParaRPr b="0" i="0" sz="1400" u="none" cap="none" strike="noStrike">
              <a:solidFill>
                <a:srgbClr val="000000"/>
              </a:solidFill>
              <a:latin typeface="Proxima Nova"/>
              <a:ea typeface="Proxima Nova"/>
              <a:cs typeface="Proxima Nova"/>
              <a:sym typeface="Proxima Nova"/>
            </a:endParaRPr>
          </a:p>
        </p:txBody>
      </p:sp>
      <p:cxnSp>
        <p:nvCxnSpPr>
          <p:cNvPr id="832" name="Google Shape;832;p73"/>
          <p:cNvCxnSpPr/>
          <p:nvPr/>
        </p:nvCxnSpPr>
        <p:spPr>
          <a:xfrm>
            <a:off x="380575" y="3055025"/>
            <a:ext cx="404700" cy="0"/>
          </a:xfrm>
          <a:prstGeom prst="straightConnector1">
            <a:avLst/>
          </a:prstGeom>
          <a:noFill/>
          <a:ln cap="flat" cmpd="sng" w="28575">
            <a:solidFill>
              <a:schemeClr val="dk2"/>
            </a:solidFill>
            <a:prstDash val="solid"/>
            <a:round/>
            <a:headEnd len="sm" w="sm" type="none"/>
            <a:tailEnd len="med" w="med" type="triangle"/>
          </a:ln>
        </p:spPr>
      </p:cxnSp>
      <p:graphicFrame>
        <p:nvGraphicFramePr>
          <p:cNvPr id="833" name="Google Shape;833;p73"/>
          <p:cNvGraphicFramePr/>
          <p:nvPr/>
        </p:nvGraphicFramePr>
        <p:xfrm>
          <a:off x="893075" y="2293000"/>
          <a:ext cx="3000000" cy="3000000"/>
        </p:xfrm>
        <a:graphic>
          <a:graphicData uri="http://schemas.openxmlformats.org/drawingml/2006/table">
            <a:tbl>
              <a:tblPr bandRow="1" firstRow="1">
                <a:noFill/>
                <a:tableStyleId>{3B77B977-6E5B-4A3C-8A5F-D91DF64B43CE}</a:tableStyleId>
              </a:tblPr>
              <a:tblGrid>
                <a:gridCol w="2302650"/>
                <a:gridCol w="1830625"/>
                <a:gridCol w="3507125"/>
              </a:tblGrid>
              <a:tr h="3033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2"/>
                          </a:solidFill>
                        </a:rPr>
                        <a:t>Concept</a:t>
                      </a:r>
                      <a:endParaRPr sz="1400" u="none" cap="none" strike="noStrike">
                        <a:solidFill>
                          <a:schemeClr val="dk2"/>
                        </a:solidFill>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2"/>
                          </a:solidFill>
                        </a:rPr>
                        <a:t>Mapping</a:t>
                      </a:r>
                      <a:endParaRPr sz="1400" u="none" cap="none" strike="noStrike">
                        <a:solidFill>
                          <a:schemeClr val="dk2"/>
                        </a:solidFill>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400"/>
                        <a:buFont typeface="Arial"/>
                        <a:buNone/>
                      </a:pPr>
                      <a:r>
                        <a:rPr lang="en-US" sz="1400" u="none" cap="none" strike="noStrike">
                          <a:solidFill>
                            <a:schemeClr val="dk2"/>
                          </a:solidFill>
                        </a:rPr>
                        <a:t>Class</a:t>
                      </a:r>
                      <a:endParaRPr sz="1400" u="none" cap="none" strike="noStrike"/>
                    </a:p>
                  </a:txBody>
                  <a:tcPr marT="45725" marB="45725" marR="91450" marL="91450">
                    <a:lnL cap="flat" cmpd="sng" w="12700">
                      <a:solidFill>
                        <a:srgbClr val="FFFFFF"/>
                      </a:solidFill>
                      <a:prstDash val="solid"/>
                      <a:round/>
                      <a:headEnd len="sm" w="sm" type="none"/>
                      <a:tailEnd len="sm" w="sm" type="none"/>
                    </a:lnL>
                  </a:tcPr>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Library</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Exact - Close Match</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sng" cap="none" strike="noStrike">
                          <a:solidFill>
                            <a:schemeClr val="hlink"/>
                          </a:solidFill>
                          <a:hlinkClick r:id="rId3"/>
                        </a:rPr>
                        <a:t>OSLO-Organisatie::GeregistreerdeOrganisatie</a:t>
                      </a:r>
                      <a:endParaRPr sz="1400" u="none" cap="none" strike="noStrike">
                        <a:solidFill>
                          <a:srgbClr val="000000"/>
                        </a:solidFill>
                      </a:endParaRPr>
                    </a:p>
                  </a:txBody>
                  <a:tcPr marT="45725" marB="45725" marR="91450" marL="91450">
                    <a:lnL cap="flat" cmpd="sng" w="12700">
                      <a:solidFill>
                        <a:srgbClr val="FFFFFF"/>
                      </a:solidFill>
                      <a:prstDash val="solid"/>
                      <a:round/>
                      <a:headEnd len="sm" w="sm" type="none"/>
                      <a:tailEnd len="sm" w="sm" type="none"/>
                    </a:lnL>
                    <a:solidFill>
                      <a:srgbClr val="F2F2F2"/>
                    </a:solidFill>
                  </a:tcPr>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Creative Work</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rPr>
                        <a:t>Related match</a:t>
                      </a:r>
                      <a:endParaRPr b="1"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t>
                      </a:r>
                      <a:endParaRPr sz="1400" u="none" cap="none" strike="noStrike"/>
                    </a:p>
                  </a:txBody>
                  <a:tcPr marT="45725" marB="45725" marR="91450" marL="91450">
                    <a:lnL cap="flat" cmpd="sng" w="12700">
                      <a:solidFill>
                        <a:srgbClr val="FFFFFF"/>
                      </a:solidFill>
                      <a:prstDash val="solid"/>
                      <a:round/>
                      <a:headEnd len="sm" w="sm" type="none"/>
                      <a:tailEnd len="sm" w="sm" type="none"/>
                    </a:lnL>
                  </a:tcPr>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Author</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Exact Match</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sng" cap="none" strike="noStrike">
                          <a:solidFill>
                            <a:schemeClr val="hlink"/>
                          </a:solidFill>
                          <a:hlinkClick r:id="rId4"/>
                        </a:rPr>
                        <a:t>OSLO-Persoon::Persoon</a:t>
                      </a:r>
                      <a:endParaRPr sz="1400" u="none" cap="none" strike="noStrike">
                        <a:solidFill>
                          <a:srgbClr val="000000"/>
                        </a:solidFill>
                      </a:endParaRPr>
                    </a:p>
                  </a:txBody>
                  <a:tcPr marT="45725" marB="45725" marR="91450" marL="91450">
                    <a:lnL cap="flat" cmpd="sng" w="12700">
                      <a:solidFill>
                        <a:srgbClr val="FFFFFF"/>
                      </a:solidFill>
                      <a:prstDash val="solid"/>
                      <a:round/>
                      <a:headEnd len="sm" w="sm" type="none"/>
                      <a:tailEnd len="sm" w="sm" type="none"/>
                    </a:lnL>
                    <a:solidFill>
                      <a:srgbClr val="F2F2F2"/>
                    </a:solidFill>
                  </a:tcPr>
                </a:tc>
              </a:tr>
              <a:tr h="304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Publisher</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Exact Match</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sng" cap="none" strike="noStrike">
                          <a:solidFill>
                            <a:schemeClr val="hlink"/>
                          </a:solidFill>
                          <a:hlinkClick r:id="rId5"/>
                        </a:rPr>
                        <a:t>OSLO-Organisatie::GeregistreerdeOrganisatie</a:t>
                      </a:r>
                      <a:endParaRPr sz="1400" u="none" cap="none" strike="noStrike">
                        <a:solidFill>
                          <a:srgbClr val="000000"/>
                        </a:solidFill>
                      </a:endParaRPr>
                    </a:p>
                  </a:txBody>
                  <a:tcPr marT="45725" marB="45725" marR="91450" marL="91450">
                    <a:lnL cap="flat" cmpd="sng" w="12700">
                      <a:solidFill>
                        <a:srgbClr val="FFFFFF"/>
                      </a:solidFill>
                      <a:prstDash val="solid"/>
                      <a:round/>
                      <a:headEnd len="sm" w="sm" type="none"/>
                      <a:tailEnd len="sm" w="sm" type="none"/>
                    </a:lnL>
                    <a:solidFill>
                      <a:srgbClr val="F2F2F2"/>
                    </a:solidFill>
                  </a:tcPr>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graphicFrame>
        <p:nvGraphicFramePr>
          <p:cNvPr id="838" name="Google Shape;838;p74"/>
          <p:cNvGraphicFramePr/>
          <p:nvPr/>
        </p:nvGraphicFramePr>
        <p:xfrm>
          <a:off x="893075" y="2293000"/>
          <a:ext cx="3000000" cy="3000000"/>
        </p:xfrm>
        <a:graphic>
          <a:graphicData uri="http://schemas.openxmlformats.org/drawingml/2006/table">
            <a:tbl>
              <a:tblPr bandRow="1" firstRow="1">
                <a:noFill/>
                <a:tableStyleId>{3B77B977-6E5B-4A3C-8A5F-D91DF64B43CE}</a:tableStyleId>
              </a:tblPr>
              <a:tblGrid>
                <a:gridCol w="2302650"/>
                <a:gridCol w="1830625"/>
                <a:gridCol w="3507125"/>
              </a:tblGrid>
              <a:tr h="3033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2"/>
                          </a:solidFill>
                        </a:rPr>
                        <a:t>Concept</a:t>
                      </a:r>
                      <a:endParaRPr sz="1400" u="none" cap="none" strike="noStrike">
                        <a:solidFill>
                          <a:schemeClr val="dk2"/>
                        </a:solidFill>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2"/>
                          </a:solidFill>
                        </a:rPr>
                        <a:t>Mapping</a:t>
                      </a:r>
                      <a:endParaRPr sz="1400" u="none" cap="none" strike="noStrike">
                        <a:solidFill>
                          <a:schemeClr val="dk2"/>
                        </a:solidFill>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400"/>
                        <a:buFont typeface="Arial"/>
                        <a:buNone/>
                      </a:pPr>
                      <a:r>
                        <a:rPr lang="en-US" sz="1400" u="none" cap="none" strike="noStrike">
                          <a:solidFill>
                            <a:schemeClr val="dk2"/>
                          </a:solidFill>
                        </a:rPr>
                        <a:t>Class</a:t>
                      </a:r>
                      <a:endParaRPr sz="1400" u="none" cap="none" strike="noStrike"/>
                    </a:p>
                  </a:txBody>
                  <a:tcPr marT="45725" marB="45725" marR="91450" marL="91450">
                    <a:lnL cap="flat" cmpd="sng" w="12700">
                      <a:solidFill>
                        <a:srgbClr val="FFFFFF"/>
                      </a:solidFill>
                      <a:prstDash val="solid"/>
                      <a:round/>
                      <a:headEnd len="sm" w="sm" type="none"/>
                      <a:tailEnd len="sm" w="sm" type="none"/>
                    </a:lnL>
                  </a:tcPr>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Library</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Exact - Close Match</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sng" cap="none" strike="noStrike">
                          <a:solidFill>
                            <a:schemeClr val="hlink"/>
                          </a:solidFill>
                          <a:hlinkClick r:id="rId3"/>
                        </a:rPr>
                        <a:t>OSLO-Organisatie::GeregistreerdeOrganisatie</a:t>
                      </a:r>
                      <a:endParaRPr sz="1400" u="none" cap="none" strike="noStrike">
                        <a:solidFill>
                          <a:srgbClr val="000000"/>
                        </a:solidFill>
                      </a:endParaRPr>
                    </a:p>
                  </a:txBody>
                  <a:tcPr marT="45725" marB="45725" marR="91450" marL="91450">
                    <a:lnL cap="flat" cmpd="sng" w="12700">
                      <a:solidFill>
                        <a:srgbClr val="FFFFFF"/>
                      </a:solidFill>
                      <a:prstDash val="solid"/>
                      <a:round/>
                      <a:headEnd len="sm" w="sm" type="none"/>
                      <a:tailEnd len="sm" w="sm" type="none"/>
                    </a:lnL>
                    <a:solidFill>
                      <a:srgbClr val="F2F2F2"/>
                    </a:solidFill>
                  </a:tcPr>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Creative Work</a:t>
                      </a:r>
                      <a:endParaRPr b="1"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rPr>
                        <a:t>Related match</a:t>
                      </a:r>
                      <a:endParaRPr b="1"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https://schema.org/CreativeWork</a:t>
                      </a:r>
                      <a:endParaRPr b="1" sz="1400" u="none" cap="none" strike="noStrike"/>
                    </a:p>
                  </a:txBody>
                  <a:tcPr marT="45725" marB="45725" marR="91450" marL="91450">
                    <a:lnL cap="flat" cmpd="sng" w="12700">
                      <a:solidFill>
                        <a:srgbClr val="FFFFFF"/>
                      </a:solidFill>
                      <a:prstDash val="solid"/>
                      <a:round/>
                      <a:headEnd len="sm" w="sm" type="none"/>
                      <a:tailEnd len="sm" w="sm" type="none"/>
                    </a:lnL>
                  </a:tcPr>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Author</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Exact Match</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sng" cap="none" strike="noStrike">
                          <a:solidFill>
                            <a:schemeClr val="hlink"/>
                          </a:solidFill>
                          <a:hlinkClick r:id="rId4"/>
                        </a:rPr>
                        <a:t>OSLO-Persoon::Persoon</a:t>
                      </a:r>
                      <a:endParaRPr sz="1400" u="none" cap="none" strike="noStrike">
                        <a:solidFill>
                          <a:srgbClr val="000000"/>
                        </a:solidFill>
                      </a:endParaRPr>
                    </a:p>
                  </a:txBody>
                  <a:tcPr marT="45725" marB="45725" marR="91450" marL="91450">
                    <a:lnL cap="flat" cmpd="sng" w="12700">
                      <a:solidFill>
                        <a:srgbClr val="FFFFFF"/>
                      </a:solidFill>
                      <a:prstDash val="solid"/>
                      <a:round/>
                      <a:headEnd len="sm" w="sm" type="none"/>
                      <a:tailEnd len="sm" w="sm" type="none"/>
                    </a:lnL>
                    <a:solidFill>
                      <a:srgbClr val="F2F2F2"/>
                    </a:solidFill>
                  </a:tcPr>
                </a:tc>
              </a:tr>
              <a:tr h="304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Publisher</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Exact Match</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sng" cap="none" strike="noStrike">
                          <a:solidFill>
                            <a:schemeClr val="hlink"/>
                          </a:solidFill>
                          <a:hlinkClick r:id="rId5"/>
                        </a:rPr>
                        <a:t>OSLO-Organisatie::GeregistreerdeOrganisatie</a:t>
                      </a:r>
                      <a:endParaRPr sz="1400" u="none" cap="none" strike="noStrike">
                        <a:solidFill>
                          <a:srgbClr val="000000"/>
                        </a:solidFill>
                      </a:endParaRPr>
                    </a:p>
                  </a:txBody>
                  <a:tcPr marT="45725" marB="45725" marR="91450" marL="91450">
                    <a:lnL cap="flat" cmpd="sng" w="12700">
                      <a:solidFill>
                        <a:srgbClr val="FFFFFF"/>
                      </a:solidFill>
                      <a:prstDash val="solid"/>
                      <a:round/>
                      <a:headEnd len="sm" w="sm" type="none"/>
                      <a:tailEnd len="sm" w="sm" type="none"/>
                    </a:lnL>
                    <a:solidFill>
                      <a:srgbClr val="F2F2F2"/>
                    </a:solidFill>
                  </a:tcPr>
                </a:tc>
              </a:tr>
            </a:tbl>
          </a:graphicData>
        </a:graphic>
      </p:graphicFrame>
      <p:sp>
        <p:nvSpPr>
          <p:cNvPr id="839" name="Google Shape;839;p74"/>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5: Find a solution for unmapped concepts </a:t>
            </a:r>
            <a:endParaRPr b="1" i="0" sz="2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Proxima Nova"/>
              <a:ea typeface="Proxima Nova"/>
              <a:cs typeface="Proxima Nova"/>
              <a:sym typeface="Proxima Nova"/>
            </a:endParaRPr>
          </a:p>
        </p:txBody>
      </p:sp>
      <p:cxnSp>
        <p:nvCxnSpPr>
          <p:cNvPr id="840" name="Google Shape;840;p74"/>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841" name="Google Shape;841;p74"/>
          <p:cNvSpPr txBox="1"/>
          <p:nvPr>
            <p:ph idx="4294967295" type="body"/>
          </p:nvPr>
        </p:nvSpPr>
        <p:spPr>
          <a:xfrm>
            <a:off x="384725" y="1099200"/>
            <a:ext cx="8759400" cy="2754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300"/>
              </a:spcBef>
              <a:spcAft>
                <a:spcPts val="0"/>
              </a:spcAft>
              <a:buSzPts val="1980"/>
              <a:buNone/>
            </a:pPr>
            <a:r>
              <a:t/>
            </a:r>
            <a:endParaRPr sz="1800"/>
          </a:p>
          <a:p>
            <a:pPr indent="0" lvl="0" marL="0" rtl="0" algn="l">
              <a:lnSpc>
                <a:spcPct val="90000"/>
              </a:lnSpc>
              <a:spcBef>
                <a:spcPts val="300"/>
              </a:spcBef>
              <a:spcAft>
                <a:spcPts val="0"/>
              </a:spcAft>
              <a:buSzPts val="1980"/>
              <a:buNone/>
            </a:pPr>
            <a:r>
              <a:t/>
            </a:r>
            <a:endParaRPr sz="1800"/>
          </a:p>
          <a:p>
            <a:pPr indent="0" lvl="0" marL="0" marR="38100" rtl="0" algn="l">
              <a:lnSpc>
                <a:spcPct val="128571"/>
              </a:lnSpc>
              <a:spcBef>
                <a:spcPts val="0"/>
              </a:spcBef>
              <a:spcAft>
                <a:spcPts val="0"/>
              </a:spcAft>
              <a:buSzPts val="1980"/>
              <a:buNone/>
            </a:pPr>
            <a:r>
              <a:t/>
            </a:r>
            <a:endParaRPr sz="2100">
              <a:solidFill>
                <a:srgbClr val="222222"/>
              </a:solidFill>
              <a:highlight>
                <a:srgbClr val="F8F9FA"/>
              </a:highlight>
              <a:latin typeface="Arial"/>
              <a:ea typeface="Arial"/>
              <a:cs typeface="Arial"/>
              <a:sym typeface="Arial"/>
            </a:endParaRPr>
          </a:p>
          <a:p>
            <a:pPr indent="0" lvl="0" marL="0" rtl="0" algn="l">
              <a:lnSpc>
                <a:spcPct val="90000"/>
              </a:lnSpc>
              <a:spcBef>
                <a:spcPts val="300"/>
              </a:spcBef>
              <a:spcAft>
                <a:spcPts val="0"/>
              </a:spcAft>
              <a:buSzPts val="1980"/>
              <a:buNone/>
            </a:pPr>
            <a:r>
              <a:t/>
            </a:r>
            <a:endParaRPr sz="1800"/>
          </a:p>
        </p:txBody>
      </p:sp>
      <p:sp>
        <p:nvSpPr>
          <p:cNvPr id="842" name="Google Shape;842;p74"/>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843" name="Google Shape;843;p74"/>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844" name="Google Shape;844;p74"/>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845" name="Google Shape;845;p74"/>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846" name="Google Shape;846;p74"/>
          <p:cNvSpPr/>
          <p:nvPr/>
        </p:nvSpPr>
        <p:spPr>
          <a:xfrm>
            <a:off x="8633525" y="1339250"/>
            <a:ext cx="510600" cy="2424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6</a:t>
            </a:r>
            <a:endParaRPr b="1" i="0" sz="1000" u="none" cap="none" strike="noStrike">
              <a:solidFill>
                <a:srgbClr val="CCCCCC"/>
              </a:solidFill>
              <a:latin typeface="Calibri"/>
              <a:ea typeface="Calibri"/>
              <a:cs typeface="Calibri"/>
              <a:sym typeface="Calibri"/>
            </a:endParaRPr>
          </a:p>
        </p:txBody>
      </p:sp>
      <p:sp>
        <p:nvSpPr>
          <p:cNvPr id="847" name="Google Shape;847;p74"/>
          <p:cNvSpPr/>
          <p:nvPr/>
        </p:nvSpPr>
        <p:spPr>
          <a:xfrm>
            <a:off x="8633525" y="107170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5</a:t>
            </a:r>
            <a:endParaRPr b="1" i="0" sz="1000" u="none" cap="none" strike="noStrike">
              <a:solidFill>
                <a:srgbClr val="000000"/>
              </a:solidFill>
              <a:latin typeface="Calibri"/>
              <a:ea typeface="Calibri"/>
              <a:cs typeface="Calibri"/>
              <a:sym typeface="Calibri"/>
            </a:endParaRPr>
          </a:p>
        </p:txBody>
      </p:sp>
      <p:sp>
        <p:nvSpPr>
          <p:cNvPr id="848" name="Google Shape;848;p74"/>
          <p:cNvSpPr txBox="1"/>
          <p:nvPr/>
        </p:nvSpPr>
        <p:spPr>
          <a:xfrm rot="776456">
            <a:off x="8351152" y="4168689"/>
            <a:ext cx="864046" cy="44232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acifico"/>
                <a:ea typeface="Pacifico"/>
                <a:cs typeface="Pacifico"/>
                <a:sym typeface="Pacifico"/>
              </a:rPr>
              <a:t>solution</a:t>
            </a:r>
            <a:endParaRPr b="0" i="0" sz="1400" u="none" cap="none" strike="noStrike">
              <a:solidFill>
                <a:srgbClr val="000000"/>
              </a:solidFill>
              <a:latin typeface="Pacifico"/>
              <a:ea typeface="Pacifico"/>
              <a:cs typeface="Pacifico"/>
              <a:sym typeface="Pacifico"/>
            </a:endParaRPr>
          </a:p>
        </p:txBody>
      </p:sp>
      <p:sp>
        <p:nvSpPr>
          <p:cNvPr id="849" name="Google Shape;849;p74"/>
          <p:cNvSpPr txBox="1"/>
          <p:nvPr/>
        </p:nvSpPr>
        <p:spPr>
          <a:xfrm>
            <a:off x="540000" y="1019450"/>
            <a:ext cx="7852200" cy="40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Exercise: Find a solution for unmapped concepts by looking at international standards.</a:t>
            </a:r>
            <a:endParaRPr b="0" i="0" sz="1400" u="none" cap="none" strike="noStrike">
              <a:solidFill>
                <a:srgbClr val="000000"/>
              </a:solidFill>
              <a:latin typeface="Proxima Nova"/>
              <a:ea typeface="Proxima Nova"/>
              <a:cs typeface="Proxima Nova"/>
              <a:sym typeface="Proxima Nova"/>
            </a:endParaRPr>
          </a:p>
        </p:txBody>
      </p:sp>
      <p:cxnSp>
        <p:nvCxnSpPr>
          <p:cNvPr id="850" name="Google Shape;850;p74"/>
          <p:cNvCxnSpPr/>
          <p:nvPr/>
        </p:nvCxnSpPr>
        <p:spPr>
          <a:xfrm>
            <a:off x="380575" y="3055025"/>
            <a:ext cx="404700" cy="0"/>
          </a:xfrm>
          <a:prstGeom prst="straightConnector1">
            <a:avLst/>
          </a:prstGeom>
          <a:noFill/>
          <a:ln cap="flat" cmpd="sng" w="28575">
            <a:solidFill>
              <a:schemeClr val="dk2"/>
            </a:solidFill>
            <a:prstDash val="solid"/>
            <a:round/>
            <a:headEnd len="sm" w="sm" type="none"/>
            <a:tailEnd len="med" w="med" type="triangle"/>
          </a:ln>
        </p:spPr>
      </p:cxnSp>
      <p:pic>
        <p:nvPicPr>
          <p:cNvPr id="851" name="Google Shape;851;p74"/>
          <p:cNvPicPr preferRelativeResize="0"/>
          <p:nvPr/>
        </p:nvPicPr>
        <p:blipFill rotWithShape="1">
          <a:blip r:embed="rId6">
            <a:alphaModFix/>
          </a:blip>
          <a:srcRect b="0" l="0" r="0" t="0"/>
          <a:stretch/>
        </p:blipFill>
        <p:spPr>
          <a:xfrm>
            <a:off x="8391125" y="4526875"/>
            <a:ext cx="410476" cy="410476"/>
          </a:xfrm>
          <a:prstGeom prst="rect">
            <a:avLst/>
          </a:prstGeom>
          <a:noFill/>
          <a:ln>
            <a:noFill/>
          </a:ln>
        </p:spPr>
      </p:pic>
      <p:sp>
        <p:nvSpPr>
          <p:cNvPr id="852" name="Google Shape;852;p74"/>
          <p:cNvSpPr/>
          <p:nvPr/>
        </p:nvSpPr>
        <p:spPr>
          <a:xfrm>
            <a:off x="8034850" y="3089050"/>
            <a:ext cx="383850" cy="831400"/>
          </a:xfrm>
          <a:custGeom>
            <a:rect b="b" l="l" r="r" t="t"/>
            <a:pathLst>
              <a:path extrusionOk="0" h="33256" w="15354">
                <a:moveTo>
                  <a:pt x="8647" y="0"/>
                </a:moveTo>
                <a:cubicBezTo>
                  <a:pt x="12273" y="4356"/>
                  <a:pt x="16451" y="10243"/>
                  <a:pt x="15076" y="15741"/>
                </a:cubicBezTo>
                <a:cubicBezTo>
                  <a:pt x="13207" y="23214"/>
                  <a:pt x="7151" y="30393"/>
                  <a:pt x="0" y="33256"/>
                </a:cubicBezTo>
              </a:path>
            </a:pathLst>
          </a:cu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3" name="Google Shape;853;p74"/>
          <p:cNvPicPr preferRelativeResize="0"/>
          <p:nvPr/>
        </p:nvPicPr>
        <p:blipFill rotWithShape="1">
          <a:blip r:embed="rId7">
            <a:alphaModFix/>
          </a:blip>
          <a:srcRect b="0" l="0" r="0" t="0"/>
          <a:stretch/>
        </p:blipFill>
        <p:spPr>
          <a:xfrm>
            <a:off x="4176949" y="3687192"/>
            <a:ext cx="3804001" cy="1250159"/>
          </a:xfrm>
          <a:prstGeom prst="rect">
            <a:avLst/>
          </a:prstGeom>
          <a:noFill/>
          <a:ln cap="flat" cmpd="sng" w="38100">
            <a:solidFill>
              <a:schemeClr val="accent1"/>
            </a:solidFill>
            <a:prstDash val="solid"/>
            <a:round/>
            <a:headEnd len="sm" w="sm" type="none"/>
            <a:tailEnd len="sm" w="sm" type="none"/>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75"/>
          <p:cNvSpPr/>
          <p:nvPr/>
        </p:nvSpPr>
        <p:spPr>
          <a:xfrm>
            <a:off x="1507425" y="651750"/>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859" name="Google Shape;859;p75"/>
          <p:cNvSpPr txBox="1"/>
          <p:nvPr>
            <p:ph idx="12" type="sldNum"/>
          </p:nvPr>
        </p:nvSpPr>
        <p:spPr>
          <a:xfrm>
            <a:off x="8164677" y="4779753"/>
            <a:ext cx="682500" cy="196200"/>
          </a:xfrm>
          <a:prstGeom prst="rect">
            <a:avLst/>
          </a:prstGeom>
          <a:noFill/>
          <a:ln>
            <a:noFill/>
          </a:ln>
        </p:spPr>
        <p:txBody>
          <a:bodyPr anchorCtr="0" anchor="ctr" bIns="39550" lIns="39550" spcFirstLastPara="1" rIns="39550" wrap="square" tIns="3955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800" u="none" cap="none" strike="noStrike">
                <a:solidFill>
                  <a:srgbClr val="F6F5F3"/>
                </a:solidFill>
                <a:latin typeface="Arial"/>
                <a:ea typeface="Arial"/>
                <a:cs typeface="Arial"/>
                <a:sym typeface="Arial"/>
              </a:rPr>
              <a:t>‹#›</a:t>
            </a:fld>
            <a:endParaRPr b="0" i="0" sz="800" u="none" cap="none" strike="noStrike">
              <a:solidFill>
                <a:srgbClr val="F6F5F3"/>
              </a:solidFill>
              <a:latin typeface="Arial"/>
              <a:ea typeface="Arial"/>
              <a:cs typeface="Arial"/>
              <a:sym typeface="Arial"/>
            </a:endParaRPr>
          </a:p>
        </p:txBody>
      </p:sp>
      <p:sp>
        <p:nvSpPr>
          <p:cNvPr id="860" name="Google Shape;860;p75"/>
          <p:cNvSpPr/>
          <p:nvPr/>
        </p:nvSpPr>
        <p:spPr>
          <a:xfrm>
            <a:off x="1484854" y="1310159"/>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861" name="Google Shape;861;p75"/>
          <p:cNvSpPr txBox="1"/>
          <p:nvPr/>
        </p:nvSpPr>
        <p:spPr>
          <a:xfrm>
            <a:off x="1872415" y="139486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2. List and inventarize relevant concepts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862" name="Google Shape;862;p75"/>
          <p:cNvSpPr txBox="1"/>
          <p:nvPr/>
        </p:nvSpPr>
        <p:spPr>
          <a:xfrm>
            <a:off x="1874704" y="74250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1. Define use case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863" name="Google Shape;863;p75"/>
          <p:cNvSpPr/>
          <p:nvPr/>
        </p:nvSpPr>
        <p:spPr>
          <a:xfrm>
            <a:off x="1484854" y="2629409"/>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864" name="Google Shape;864;p75"/>
          <p:cNvSpPr txBox="1"/>
          <p:nvPr/>
        </p:nvSpPr>
        <p:spPr>
          <a:xfrm>
            <a:off x="1872415" y="271411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4. Map your concepts on the existing vocabularies and AP’s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865" name="Google Shape;865;p75"/>
          <p:cNvSpPr/>
          <p:nvPr/>
        </p:nvSpPr>
        <p:spPr>
          <a:xfrm>
            <a:off x="1507425" y="1973450"/>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866" name="Google Shape;866;p75"/>
          <p:cNvSpPr txBox="1"/>
          <p:nvPr/>
        </p:nvSpPr>
        <p:spPr>
          <a:xfrm>
            <a:off x="1874704" y="206420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3. Study and look for existing vocabularies and AP’s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867" name="Google Shape;867;p75"/>
          <p:cNvSpPr/>
          <p:nvPr/>
        </p:nvSpPr>
        <p:spPr>
          <a:xfrm>
            <a:off x="1508529" y="3948659"/>
            <a:ext cx="6106200" cy="432000"/>
          </a:xfrm>
          <a:prstGeom prst="rect">
            <a:avLst/>
          </a:prstGeom>
          <a:solidFill>
            <a:schemeClr val="accent1"/>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868" name="Google Shape;868;p75"/>
          <p:cNvSpPr txBox="1"/>
          <p:nvPr/>
        </p:nvSpPr>
        <p:spPr>
          <a:xfrm>
            <a:off x="1896090" y="4033369"/>
            <a:ext cx="5547600" cy="242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6. Establish an implementation model</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sp>
        <p:nvSpPr>
          <p:cNvPr id="869" name="Google Shape;869;p75"/>
          <p:cNvSpPr/>
          <p:nvPr/>
        </p:nvSpPr>
        <p:spPr>
          <a:xfrm>
            <a:off x="1531100" y="3292700"/>
            <a:ext cx="6106200" cy="432000"/>
          </a:xfrm>
          <a:prstGeom prst="rect">
            <a:avLst/>
          </a:prstGeom>
          <a:solidFill>
            <a:srgbClr val="EFEFEF"/>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870" name="Google Shape;870;p75"/>
          <p:cNvSpPr txBox="1"/>
          <p:nvPr/>
        </p:nvSpPr>
        <p:spPr>
          <a:xfrm>
            <a:off x="1898379" y="3383450"/>
            <a:ext cx="5838300" cy="14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5. Find a solution for unmapped concepts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pic>
        <p:nvPicPr>
          <p:cNvPr id="871" name="Google Shape;871;p75"/>
          <p:cNvPicPr preferRelativeResize="0"/>
          <p:nvPr/>
        </p:nvPicPr>
        <p:blipFill rotWithShape="1">
          <a:blip r:embed="rId3">
            <a:alphaModFix/>
          </a:blip>
          <a:srcRect b="0" l="0" r="0" t="0"/>
          <a:stretch/>
        </p:blipFill>
        <p:spPr>
          <a:xfrm>
            <a:off x="6879925" y="1521700"/>
            <a:ext cx="711125" cy="220450"/>
          </a:xfrm>
          <a:prstGeom prst="rect">
            <a:avLst/>
          </a:prstGeom>
          <a:noFill/>
          <a:ln>
            <a:noFill/>
          </a:ln>
        </p:spPr>
      </p:pic>
      <p:pic>
        <p:nvPicPr>
          <p:cNvPr id="872" name="Google Shape;872;p75"/>
          <p:cNvPicPr preferRelativeResize="0"/>
          <p:nvPr/>
        </p:nvPicPr>
        <p:blipFill rotWithShape="1">
          <a:blip r:embed="rId3">
            <a:alphaModFix/>
          </a:blip>
          <a:srcRect b="0" l="0" r="0" t="0"/>
          <a:stretch/>
        </p:blipFill>
        <p:spPr>
          <a:xfrm>
            <a:off x="6879925" y="2840950"/>
            <a:ext cx="711125" cy="2204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76"/>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6: Establish an implementation model</a:t>
            </a:r>
            <a:endParaRPr b="1" i="0" sz="2400" u="none" cap="none" strike="noStrike">
              <a:solidFill>
                <a:srgbClr val="000000"/>
              </a:solidFill>
              <a:latin typeface="Proxima Nova"/>
              <a:ea typeface="Proxima Nova"/>
              <a:cs typeface="Proxima Nova"/>
              <a:sym typeface="Proxima Nova"/>
            </a:endParaRPr>
          </a:p>
        </p:txBody>
      </p:sp>
      <p:cxnSp>
        <p:nvCxnSpPr>
          <p:cNvPr id="878" name="Google Shape;878;p76"/>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879" name="Google Shape;879;p76"/>
          <p:cNvSpPr txBox="1"/>
          <p:nvPr>
            <p:ph idx="4294967295" type="body"/>
          </p:nvPr>
        </p:nvSpPr>
        <p:spPr>
          <a:xfrm>
            <a:off x="384725" y="1099200"/>
            <a:ext cx="8759400" cy="2754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300"/>
              </a:spcBef>
              <a:spcAft>
                <a:spcPts val="0"/>
              </a:spcAft>
              <a:buSzPts val="1980"/>
              <a:buNone/>
            </a:pPr>
            <a:r>
              <a:t/>
            </a:r>
            <a:endParaRPr sz="1800"/>
          </a:p>
          <a:p>
            <a:pPr indent="0" lvl="0" marL="0" rtl="0" algn="l">
              <a:lnSpc>
                <a:spcPct val="90000"/>
              </a:lnSpc>
              <a:spcBef>
                <a:spcPts val="300"/>
              </a:spcBef>
              <a:spcAft>
                <a:spcPts val="0"/>
              </a:spcAft>
              <a:buSzPts val="1980"/>
              <a:buNone/>
            </a:pPr>
            <a:r>
              <a:t/>
            </a:r>
            <a:endParaRPr sz="1800"/>
          </a:p>
          <a:p>
            <a:pPr indent="0" lvl="0" marL="0" marR="38100" rtl="0" algn="l">
              <a:lnSpc>
                <a:spcPct val="128571"/>
              </a:lnSpc>
              <a:spcBef>
                <a:spcPts val="0"/>
              </a:spcBef>
              <a:spcAft>
                <a:spcPts val="0"/>
              </a:spcAft>
              <a:buSzPts val="1980"/>
              <a:buNone/>
            </a:pPr>
            <a:r>
              <a:t/>
            </a:r>
            <a:endParaRPr sz="2100">
              <a:solidFill>
                <a:srgbClr val="222222"/>
              </a:solidFill>
              <a:highlight>
                <a:srgbClr val="F8F9FA"/>
              </a:highlight>
              <a:latin typeface="Arial"/>
              <a:ea typeface="Arial"/>
              <a:cs typeface="Arial"/>
              <a:sym typeface="Arial"/>
            </a:endParaRPr>
          </a:p>
          <a:p>
            <a:pPr indent="0" lvl="0" marL="0" rtl="0" algn="l">
              <a:lnSpc>
                <a:spcPct val="90000"/>
              </a:lnSpc>
              <a:spcBef>
                <a:spcPts val="300"/>
              </a:spcBef>
              <a:spcAft>
                <a:spcPts val="0"/>
              </a:spcAft>
              <a:buSzPts val="1980"/>
              <a:buNone/>
            </a:pPr>
            <a:r>
              <a:t/>
            </a:r>
            <a:endParaRPr sz="1800"/>
          </a:p>
        </p:txBody>
      </p:sp>
      <p:sp>
        <p:nvSpPr>
          <p:cNvPr id="880" name="Google Shape;880;p76"/>
          <p:cNvSpPr txBox="1"/>
          <p:nvPr>
            <p:ph idx="4294967295" type="body"/>
          </p:nvPr>
        </p:nvSpPr>
        <p:spPr>
          <a:xfrm>
            <a:off x="540000" y="1436400"/>
            <a:ext cx="8064000" cy="27540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600"/>
              </a:spcBef>
              <a:spcAft>
                <a:spcPts val="0"/>
              </a:spcAft>
              <a:buSzPts val="1980"/>
              <a:buNone/>
            </a:pPr>
            <a:r>
              <a:t/>
            </a:r>
            <a:endParaRPr sz="1600"/>
          </a:p>
          <a:p>
            <a:pPr indent="-330200" lvl="0" marL="457200" rtl="0" algn="just">
              <a:lnSpc>
                <a:spcPct val="100000"/>
              </a:lnSpc>
              <a:spcBef>
                <a:spcPts val="600"/>
              </a:spcBef>
              <a:spcAft>
                <a:spcPts val="0"/>
              </a:spcAft>
              <a:buSzPts val="1600"/>
              <a:buChar char="➢"/>
            </a:pPr>
            <a:r>
              <a:rPr lang="en-US" sz="1600"/>
              <a:t>Start from the </a:t>
            </a:r>
            <a:r>
              <a:rPr b="1" lang="en-US" sz="1600"/>
              <a:t>entities </a:t>
            </a:r>
            <a:r>
              <a:rPr lang="en-US" sz="1600"/>
              <a:t>we have listed.</a:t>
            </a:r>
            <a:endParaRPr sz="1600"/>
          </a:p>
          <a:p>
            <a:pPr indent="-330200" lvl="1" marL="914400" rtl="0" algn="just">
              <a:lnSpc>
                <a:spcPct val="100000"/>
              </a:lnSpc>
              <a:spcBef>
                <a:spcPts val="600"/>
              </a:spcBef>
              <a:spcAft>
                <a:spcPts val="0"/>
              </a:spcAft>
              <a:buSzPts val="1600"/>
              <a:buChar char="○"/>
            </a:pPr>
            <a:r>
              <a:rPr lang="en-US" sz="1600"/>
              <a:t>An entity= concepts/information elements that make up the information model</a:t>
            </a:r>
            <a:endParaRPr sz="1600"/>
          </a:p>
          <a:p>
            <a:pPr indent="-330200" lvl="0" marL="457200" rtl="0" algn="just">
              <a:lnSpc>
                <a:spcPct val="100000"/>
              </a:lnSpc>
              <a:spcBef>
                <a:spcPts val="600"/>
              </a:spcBef>
              <a:spcAft>
                <a:spcPts val="0"/>
              </a:spcAft>
              <a:buSzPts val="1600"/>
              <a:buChar char="➢"/>
            </a:pPr>
            <a:r>
              <a:rPr lang="en-US" sz="1600"/>
              <a:t>Add </a:t>
            </a:r>
            <a:r>
              <a:rPr b="1" lang="en-US" sz="1600"/>
              <a:t>attributes</a:t>
            </a:r>
            <a:r>
              <a:rPr lang="en-US" sz="1600"/>
              <a:t> to the model</a:t>
            </a:r>
            <a:endParaRPr sz="1600"/>
          </a:p>
          <a:p>
            <a:pPr indent="-330200" lvl="1" marL="914400" rtl="0" algn="just">
              <a:lnSpc>
                <a:spcPct val="100000"/>
              </a:lnSpc>
              <a:spcBef>
                <a:spcPts val="600"/>
              </a:spcBef>
              <a:spcAft>
                <a:spcPts val="0"/>
              </a:spcAft>
              <a:buSzPts val="1600"/>
              <a:buChar char="○"/>
            </a:pPr>
            <a:r>
              <a:rPr lang="en-US" sz="1600"/>
              <a:t>An attribute= a property of a particular entity</a:t>
            </a:r>
            <a:endParaRPr sz="1600"/>
          </a:p>
          <a:p>
            <a:pPr indent="-330200" lvl="0" marL="457200" rtl="0" algn="just">
              <a:lnSpc>
                <a:spcPct val="100000"/>
              </a:lnSpc>
              <a:spcBef>
                <a:spcPts val="600"/>
              </a:spcBef>
              <a:spcAft>
                <a:spcPts val="0"/>
              </a:spcAft>
              <a:buSzPts val="1600"/>
              <a:buChar char="➢"/>
            </a:pPr>
            <a:r>
              <a:rPr lang="en-US" sz="1600"/>
              <a:t>Add </a:t>
            </a:r>
            <a:r>
              <a:rPr b="1" lang="en-US" sz="1600"/>
              <a:t>relationships</a:t>
            </a:r>
            <a:r>
              <a:rPr lang="en-US" sz="1600"/>
              <a:t> to the model: </a:t>
            </a:r>
            <a:endParaRPr sz="1600"/>
          </a:p>
          <a:p>
            <a:pPr indent="-330200" lvl="1" marL="914400" rtl="0" algn="just">
              <a:lnSpc>
                <a:spcPct val="100000"/>
              </a:lnSpc>
              <a:spcBef>
                <a:spcPts val="600"/>
              </a:spcBef>
              <a:spcAft>
                <a:spcPts val="0"/>
              </a:spcAft>
              <a:buSzPts val="1600"/>
              <a:buChar char="○"/>
            </a:pPr>
            <a:r>
              <a:rPr lang="en-US" sz="1600"/>
              <a:t>A relationship= the relationships between the entities</a:t>
            </a:r>
            <a:endParaRPr sz="1600"/>
          </a:p>
          <a:p>
            <a:pPr indent="-330200" lvl="0" marL="457200" rtl="0" algn="just">
              <a:lnSpc>
                <a:spcPct val="100000"/>
              </a:lnSpc>
              <a:spcBef>
                <a:spcPts val="600"/>
              </a:spcBef>
              <a:spcAft>
                <a:spcPts val="0"/>
              </a:spcAft>
              <a:buSzPts val="1600"/>
              <a:buChar char="➢"/>
            </a:pPr>
            <a:r>
              <a:rPr lang="en-US" sz="1600"/>
              <a:t>Add </a:t>
            </a:r>
            <a:r>
              <a:rPr b="1" lang="en-US" sz="1600"/>
              <a:t>cardinalities</a:t>
            </a:r>
            <a:r>
              <a:rPr lang="en-US" sz="1600"/>
              <a:t> to the model.</a:t>
            </a:r>
            <a:endParaRPr sz="1600"/>
          </a:p>
          <a:p>
            <a:pPr indent="-330200" lvl="1" marL="914400" rtl="0" algn="just">
              <a:lnSpc>
                <a:spcPct val="100000"/>
              </a:lnSpc>
              <a:spcBef>
                <a:spcPts val="600"/>
              </a:spcBef>
              <a:spcAft>
                <a:spcPts val="0"/>
              </a:spcAft>
              <a:buSzPts val="1600"/>
              <a:buChar char="○"/>
            </a:pPr>
            <a:r>
              <a:rPr lang="en-US" sz="1600"/>
              <a:t>Showing how many times a relationship can occur (see example next slide)</a:t>
            </a:r>
            <a:endParaRPr sz="1600"/>
          </a:p>
          <a:p>
            <a:pPr indent="-330200" lvl="0" marL="457200" rtl="0" algn="just">
              <a:lnSpc>
                <a:spcPct val="100000"/>
              </a:lnSpc>
              <a:spcBef>
                <a:spcPts val="600"/>
              </a:spcBef>
              <a:spcAft>
                <a:spcPts val="0"/>
              </a:spcAft>
              <a:buSzPts val="1600"/>
              <a:buChar char="➢"/>
            </a:pPr>
            <a:r>
              <a:rPr lang="en-US" sz="1600"/>
              <a:t>(Make definitions more concrete).</a:t>
            </a:r>
            <a:endParaRPr sz="1700">
              <a:solidFill>
                <a:srgbClr val="222222"/>
              </a:solidFill>
            </a:endParaRPr>
          </a:p>
        </p:txBody>
      </p:sp>
      <p:sp>
        <p:nvSpPr>
          <p:cNvPr id="881" name="Google Shape;881;p76"/>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882" name="Google Shape;882;p76"/>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883" name="Google Shape;883;p76"/>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884" name="Google Shape;884;p76"/>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885" name="Google Shape;885;p76"/>
          <p:cNvSpPr/>
          <p:nvPr/>
        </p:nvSpPr>
        <p:spPr>
          <a:xfrm>
            <a:off x="8633525" y="133925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6</a:t>
            </a:r>
            <a:endParaRPr b="1" i="0" sz="1000" u="none" cap="none" strike="noStrike">
              <a:solidFill>
                <a:srgbClr val="000000"/>
              </a:solidFill>
              <a:latin typeface="Calibri"/>
              <a:ea typeface="Calibri"/>
              <a:cs typeface="Calibri"/>
              <a:sym typeface="Calibri"/>
            </a:endParaRPr>
          </a:p>
        </p:txBody>
      </p:sp>
      <p:sp>
        <p:nvSpPr>
          <p:cNvPr id="886" name="Google Shape;886;p76"/>
          <p:cNvSpPr/>
          <p:nvPr/>
        </p:nvSpPr>
        <p:spPr>
          <a:xfrm>
            <a:off x="8633525" y="10717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5</a:t>
            </a:r>
            <a:endParaRPr b="1" i="0" sz="1000" u="none" cap="none" strike="noStrike">
              <a:solidFill>
                <a:srgbClr val="CCCCCC"/>
              </a:solidFill>
              <a:latin typeface="Calibri"/>
              <a:ea typeface="Calibri"/>
              <a:cs typeface="Calibri"/>
              <a:sym typeface="Calibri"/>
            </a:endParaRPr>
          </a:p>
        </p:txBody>
      </p:sp>
      <p:sp>
        <p:nvSpPr>
          <p:cNvPr id="887" name="Google Shape;887;p76"/>
          <p:cNvSpPr txBox="1"/>
          <p:nvPr/>
        </p:nvSpPr>
        <p:spPr>
          <a:xfrm>
            <a:off x="540000" y="1019450"/>
            <a:ext cx="7450200" cy="40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A few guidelines for establishing an implementation model:</a:t>
            </a:r>
            <a:endParaRPr b="0" i="0" sz="14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147" name="Shape 147"/>
        <p:cNvGrpSpPr/>
        <p:nvPr/>
      </p:nvGrpSpPr>
      <p:grpSpPr>
        <a:xfrm>
          <a:off x="0" y="0"/>
          <a:ext cx="0" cy="0"/>
          <a:chOff x="0" y="0"/>
          <a:chExt cx="0" cy="0"/>
        </a:xfrm>
      </p:grpSpPr>
      <p:sp>
        <p:nvSpPr>
          <p:cNvPr id="148" name="Google Shape;148;p23"/>
          <p:cNvSpPr txBox="1"/>
          <p:nvPr/>
        </p:nvSpPr>
        <p:spPr>
          <a:xfrm>
            <a:off x="-18858" y="2443"/>
            <a:ext cx="4283700" cy="837000"/>
          </a:xfrm>
          <a:prstGeom prst="rect">
            <a:avLst/>
          </a:prstGeom>
          <a:noFill/>
          <a:ln>
            <a:noFill/>
          </a:ln>
        </p:spPr>
        <p:txBody>
          <a:bodyPr anchorCtr="0" anchor="t" bIns="91425" lIns="91425" spcFirstLastPara="1" rIns="91425" wrap="square" tIns="91425">
            <a:noAutofit/>
          </a:bodyPr>
          <a:lstStyle/>
          <a:p>
            <a:pPr indent="0" lvl="0" marL="0" marR="0" rtl="0" algn="ctr">
              <a:lnSpc>
                <a:spcPct val="102702"/>
              </a:lnSpc>
              <a:spcBef>
                <a:spcPts val="0"/>
              </a:spcBef>
              <a:spcAft>
                <a:spcPts val="0"/>
              </a:spcAft>
              <a:buClr>
                <a:schemeClr val="dk1"/>
              </a:buClr>
              <a:buSzPts val="3700"/>
              <a:buFont typeface="Proxima Nova"/>
              <a:buNone/>
            </a:pPr>
            <a:r>
              <a:rPr i="0" lang="en-US" sz="8200" u="none" cap="none" strike="noStrike">
                <a:solidFill>
                  <a:schemeClr val="dk1"/>
                </a:solidFill>
                <a:latin typeface="Proxima Nova"/>
                <a:ea typeface="Proxima Nova"/>
                <a:cs typeface="Proxima Nova"/>
                <a:sym typeface="Proxima Nova"/>
              </a:rPr>
              <a:t>Today</a:t>
            </a:r>
            <a:endParaRPr i="0" sz="8200" u="none" cap="none" strike="noStrike">
              <a:solidFill>
                <a:schemeClr val="dk1"/>
              </a:solidFill>
              <a:latin typeface="Proxima Nova"/>
              <a:ea typeface="Proxima Nova"/>
              <a:cs typeface="Proxima Nova"/>
              <a:sym typeface="Proxima Nova"/>
            </a:endParaRPr>
          </a:p>
        </p:txBody>
      </p:sp>
      <p:sp>
        <p:nvSpPr>
          <p:cNvPr id="149" name="Google Shape;149;p23"/>
          <p:cNvSpPr txBox="1"/>
          <p:nvPr/>
        </p:nvSpPr>
        <p:spPr>
          <a:xfrm>
            <a:off x="745251" y="1608723"/>
            <a:ext cx="2755500" cy="329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373636"/>
                </a:solidFill>
                <a:latin typeface="Proxima Nova"/>
                <a:ea typeface="Proxima Nova"/>
                <a:cs typeface="Proxima Nova"/>
                <a:sym typeface="Proxima Nova"/>
              </a:rPr>
              <a:t>13:05 - 13:50</a:t>
            </a:r>
            <a:r>
              <a:rPr i="0" lang="en-US" sz="1200" u="none" cap="none" strike="noStrike">
                <a:solidFill>
                  <a:srgbClr val="373636"/>
                </a:solidFill>
                <a:latin typeface="Proxima Nova"/>
                <a:ea typeface="Proxima Nova"/>
                <a:cs typeface="Proxima Nova"/>
                <a:sym typeface="Proxima Nova"/>
              </a:rPr>
              <a:t> - </a:t>
            </a:r>
            <a:r>
              <a:rPr i="1" lang="en-US" sz="1200" u="none" cap="none" strike="noStrike">
                <a:solidFill>
                  <a:srgbClr val="373636"/>
                </a:solidFill>
                <a:highlight>
                  <a:srgbClr val="FFFF00"/>
                </a:highlight>
                <a:latin typeface="Proxima Nova"/>
                <a:ea typeface="Proxima Nova"/>
                <a:cs typeface="Proxima Nova"/>
                <a:sym typeface="Proxima Nova"/>
              </a:rPr>
              <a:t>plenary</a:t>
            </a:r>
            <a:r>
              <a:rPr i="0" lang="en-US" sz="1200" u="none" cap="none" strike="noStrike">
                <a:solidFill>
                  <a:srgbClr val="373636"/>
                </a:solidFill>
                <a:highlight>
                  <a:srgbClr val="FFFF00"/>
                </a:highlight>
                <a:latin typeface="Proxima Nova"/>
                <a:ea typeface="Proxima Nova"/>
                <a:cs typeface="Proxima Nova"/>
                <a:sym typeface="Proxima Nova"/>
              </a:rPr>
              <a:t>​</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rPr i="0" lang="en-US" sz="1200" u="none" cap="none" strike="noStrike">
                <a:solidFill>
                  <a:srgbClr val="373636"/>
                </a:solidFill>
                <a:latin typeface="Proxima Nova"/>
                <a:ea typeface="Proxima Nova"/>
                <a:cs typeface="Proxima Nova"/>
                <a:sym typeface="Proxima Nova"/>
              </a:rPr>
              <a:t>Introduction </a:t>
            </a:r>
            <a:r>
              <a:rPr lang="en-US" sz="1200">
                <a:solidFill>
                  <a:srgbClr val="373636"/>
                </a:solidFill>
                <a:latin typeface="Proxima Nova"/>
                <a:ea typeface="Proxima Nova"/>
                <a:cs typeface="Proxima Nova"/>
                <a:sym typeface="Proxima Nova"/>
              </a:rPr>
              <a:t>ICEG</a:t>
            </a:r>
            <a:r>
              <a:rPr i="0" lang="en-US" sz="1200" u="none" cap="none" strike="noStrike">
                <a:solidFill>
                  <a:srgbClr val="373636"/>
                </a:solidFill>
                <a:latin typeface="Proxima Nova"/>
                <a:ea typeface="Proxima Nova"/>
                <a:cs typeface="Proxima Nova"/>
                <a:sym typeface="Proxima Nova"/>
              </a:rPr>
              <a:t> 10’​</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rPr lang="en-US" sz="1200">
                <a:solidFill>
                  <a:srgbClr val="373636"/>
                </a:solidFill>
                <a:latin typeface="Proxima Nova"/>
                <a:ea typeface="Proxima Nova"/>
                <a:cs typeface="Proxima Nova"/>
                <a:sym typeface="Proxima Nova"/>
              </a:rPr>
              <a:t>About linked data </a:t>
            </a:r>
            <a:r>
              <a:rPr i="0" lang="en-US" sz="1200" u="none" cap="none" strike="noStrike">
                <a:solidFill>
                  <a:srgbClr val="373636"/>
                </a:solidFill>
                <a:latin typeface="Proxima Nova"/>
                <a:ea typeface="Proxima Nova"/>
                <a:cs typeface="Proxima Nova"/>
                <a:sym typeface="Proxima Nova"/>
              </a:rPr>
              <a:t>40'</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200">
              <a:solidFill>
                <a:srgbClr val="373636"/>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200">
              <a:solidFill>
                <a:srgbClr val="373636"/>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b="1" i="0" lang="en-US" sz="1200" u="none" cap="none" strike="noStrike">
                <a:solidFill>
                  <a:srgbClr val="373636"/>
                </a:solidFill>
                <a:latin typeface="Proxima Nova"/>
                <a:ea typeface="Proxima Nova"/>
                <a:cs typeface="Proxima Nova"/>
                <a:sym typeface="Proxima Nova"/>
              </a:rPr>
              <a:t>13:50 – 14:00</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rPr lang="en-US" sz="1200">
                <a:solidFill>
                  <a:srgbClr val="373636"/>
                </a:solidFill>
                <a:latin typeface="Proxima Nova"/>
                <a:ea typeface="Proxima Nova"/>
                <a:cs typeface="Proxima Nova"/>
                <a:sym typeface="Proxima Nova"/>
              </a:rPr>
              <a:t>B</a:t>
            </a:r>
            <a:r>
              <a:rPr i="0" lang="en-US" sz="1200" u="none" cap="none" strike="noStrike">
                <a:solidFill>
                  <a:srgbClr val="373636"/>
                </a:solidFill>
                <a:latin typeface="Proxima Nova"/>
                <a:ea typeface="Proxima Nova"/>
                <a:cs typeface="Proxima Nova"/>
                <a:sym typeface="Proxima Nova"/>
              </a:rPr>
              <a:t>reak 10'</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200">
              <a:solidFill>
                <a:srgbClr val="373636"/>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200">
              <a:solidFill>
                <a:srgbClr val="373636"/>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b="1" i="0" lang="en-US" sz="1200" u="none" cap="none" strike="noStrike">
                <a:solidFill>
                  <a:srgbClr val="373636"/>
                </a:solidFill>
                <a:latin typeface="Proxima Nova"/>
                <a:ea typeface="Proxima Nova"/>
                <a:cs typeface="Proxima Nova"/>
                <a:sym typeface="Proxima Nova"/>
              </a:rPr>
              <a:t>14:00-14:45</a:t>
            </a:r>
            <a:r>
              <a:rPr i="0" lang="en-US" sz="1200" u="none" cap="none" strike="noStrike">
                <a:solidFill>
                  <a:srgbClr val="373636"/>
                </a:solidFill>
                <a:latin typeface="Proxima Nova"/>
                <a:ea typeface="Proxima Nova"/>
                <a:cs typeface="Proxima Nova"/>
                <a:sym typeface="Proxima Nova"/>
              </a:rPr>
              <a:t> – </a:t>
            </a:r>
            <a:r>
              <a:rPr i="1" lang="en-US" sz="1200" u="none" cap="none" strike="noStrike">
                <a:solidFill>
                  <a:srgbClr val="373636"/>
                </a:solidFill>
                <a:highlight>
                  <a:srgbClr val="FFFF00"/>
                </a:highlight>
                <a:latin typeface="Proxima Nova"/>
                <a:ea typeface="Proxima Nova"/>
                <a:cs typeface="Proxima Nova"/>
                <a:sym typeface="Proxima Nova"/>
              </a:rPr>
              <a:t>break-out</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rPr i="0" lang="en-US" sz="1200" u="none" cap="none" strike="noStrike">
                <a:solidFill>
                  <a:srgbClr val="373636"/>
                </a:solidFill>
                <a:latin typeface="Proxima Nova"/>
                <a:ea typeface="Proxima Nova"/>
                <a:cs typeface="Proxima Nova"/>
                <a:sym typeface="Proxima Nova"/>
              </a:rPr>
              <a:t>Case Person and Organisation 45'</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200">
              <a:solidFill>
                <a:srgbClr val="373636"/>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200">
              <a:solidFill>
                <a:srgbClr val="373636"/>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b="1" i="0" lang="en-US" sz="1200" u="none" cap="none" strike="noStrike">
                <a:solidFill>
                  <a:srgbClr val="373636"/>
                </a:solidFill>
                <a:latin typeface="Proxima Nova"/>
                <a:ea typeface="Proxima Nova"/>
                <a:cs typeface="Proxima Nova"/>
                <a:sym typeface="Proxima Nova"/>
              </a:rPr>
              <a:t>14:45 – 15:00</a:t>
            </a:r>
            <a:r>
              <a:rPr i="0" lang="en-US" sz="1200" u="none" cap="none" strike="noStrike">
                <a:solidFill>
                  <a:srgbClr val="373636"/>
                </a:solidFill>
                <a:latin typeface="Proxima Nova"/>
                <a:ea typeface="Proxima Nova"/>
                <a:cs typeface="Proxima Nova"/>
                <a:sym typeface="Proxima Nova"/>
              </a:rPr>
              <a:t> - </a:t>
            </a:r>
            <a:r>
              <a:rPr i="1" lang="en-US" sz="1200" u="none" cap="none" strike="noStrike">
                <a:solidFill>
                  <a:srgbClr val="373636"/>
                </a:solidFill>
                <a:highlight>
                  <a:srgbClr val="FFFF00"/>
                </a:highlight>
                <a:latin typeface="Proxima Nova"/>
                <a:ea typeface="Proxima Nova"/>
                <a:cs typeface="Proxima Nova"/>
                <a:sym typeface="Proxima Nova"/>
              </a:rPr>
              <a:t>plenary</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rPr i="0" lang="en-US" sz="1200" u="none" cap="none" strike="noStrike">
                <a:solidFill>
                  <a:srgbClr val="373636"/>
                </a:solidFill>
                <a:latin typeface="Proxima Nova"/>
                <a:ea typeface="Proxima Nova"/>
                <a:cs typeface="Proxima Nova"/>
                <a:sym typeface="Proxima Nova"/>
              </a:rPr>
              <a:t>Wrap-up and questions 15'</a:t>
            </a:r>
            <a:endParaRPr sz="1200">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b="0" i="0" sz="1400" u="none" cap="none" strike="noStrike">
              <a:solidFill>
                <a:srgbClr val="373636"/>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b="0" i="0" sz="1400" u="none" cap="none" strike="noStrike">
              <a:solidFill>
                <a:srgbClr val="373636"/>
              </a:solidFill>
              <a:latin typeface="Proxima Nova"/>
              <a:ea typeface="Proxima Nova"/>
              <a:cs typeface="Proxima Nova"/>
              <a:sym typeface="Proxima Nova"/>
            </a:endParaRPr>
          </a:p>
        </p:txBody>
      </p:sp>
      <p:sp>
        <p:nvSpPr>
          <p:cNvPr id="150" name="Google Shape;150;p23"/>
          <p:cNvSpPr/>
          <p:nvPr/>
        </p:nvSpPr>
        <p:spPr>
          <a:xfrm>
            <a:off x="4572000" y="0"/>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1" name="Google Shape;151;p23"/>
          <p:cNvPicPr preferRelativeResize="0"/>
          <p:nvPr/>
        </p:nvPicPr>
        <p:blipFill rotWithShape="1">
          <a:blip r:embed="rId3">
            <a:alphaModFix/>
          </a:blip>
          <a:srcRect b="12456" l="0" r="0" t="12456"/>
          <a:stretch/>
        </p:blipFill>
        <p:spPr>
          <a:xfrm>
            <a:off x="4572000" y="0"/>
            <a:ext cx="4572000" cy="514350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77"/>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6: Establish an implementation model</a:t>
            </a:r>
            <a:endParaRPr b="1" i="0" sz="2400" u="none" cap="none" strike="noStrike">
              <a:solidFill>
                <a:srgbClr val="000000"/>
              </a:solidFill>
              <a:latin typeface="Proxima Nova"/>
              <a:ea typeface="Proxima Nova"/>
              <a:cs typeface="Proxima Nova"/>
              <a:sym typeface="Proxima Nova"/>
            </a:endParaRPr>
          </a:p>
        </p:txBody>
      </p:sp>
      <p:cxnSp>
        <p:nvCxnSpPr>
          <p:cNvPr id="893" name="Google Shape;893;p77"/>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894" name="Google Shape;894;p77"/>
          <p:cNvSpPr txBox="1"/>
          <p:nvPr>
            <p:ph idx="4294967295" type="body"/>
          </p:nvPr>
        </p:nvSpPr>
        <p:spPr>
          <a:xfrm>
            <a:off x="461550" y="1581650"/>
            <a:ext cx="8759400" cy="2754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300"/>
              </a:spcBef>
              <a:spcAft>
                <a:spcPts val="0"/>
              </a:spcAft>
              <a:buSzPts val="1980"/>
              <a:buNone/>
            </a:pPr>
            <a:r>
              <a:t/>
            </a:r>
            <a:endParaRPr sz="1800"/>
          </a:p>
          <a:p>
            <a:pPr indent="0" lvl="0" marL="0" rtl="0" algn="l">
              <a:lnSpc>
                <a:spcPct val="90000"/>
              </a:lnSpc>
              <a:spcBef>
                <a:spcPts val="300"/>
              </a:spcBef>
              <a:spcAft>
                <a:spcPts val="0"/>
              </a:spcAft>
              <a:buSzPts val="1980"/>
              <a:buNone/>
            </a:pPr>
            <a:r>
              <a:t/>
            </a:r>
            <a:endParaRPr sz="1800"/>
          </a:p>
          <a:p>
            <a:pPr indent="0" lvl="0" marL="0" marR="38100" rtl="0" algn="l">
              <a:lnSpc>
                <a:spcPct val="128571"/>
              </a:lnSpc>
              <a:spcBef>
                <a:spcPts val="0"/>
              </a:spcBef>
              <a:spcAft>
                <a:spcPts val="0"/>
              </a:spcAft>
              <a:buSzPts val="1980"/>
              <a:buNone/>
            </a:pPr>
            <a:r>
              <a:t/>
            </a:r>
            <a:endParaRPr sz="2100">
              <a:solidFill>
                <a:srgbClr val="222222"/>
              </a:solidFill>
              <a:highlight>
                <a:srgbClr val="F8F9FA"/>
              </a:highlight>
              <a:latin typeface="Arial"/>
              <a:ea typeface="Arial"/>
              <a:cs typeface="Arial"/>
              <a:sym typeface="Arial"/>
            </a:endParaRPr>
          </a:p>
          <a:p>
            <a:pPr indent="0" lvl="0" marL="0" rtl="0" algn="l">
              <a:lnSpc>
                <a:spcPct val="90000"/>
              </a:lnSpc>
              <a:spcBef>
                <a:spcPts val="300"/>
              </a:spcBef>
              <a:spcAft>
                <a:spcPts val="0"/>
              </a:spcAft>
              <a:buSzPts val="1980"/>
              <a:buNone/>
            </a:pPr>
            <a:r>
              <a:t/>
            </a:r>
            <a:endParaRPr sz="1800"/>
          </a:p>
        </p:txBody>
      </p:sp>
      <p:sp>
        <p:nvSpPr>
          <p:cNvPr id="895" name="Google Shape;895;p77"/>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896" name="Google Shape;896;p77"/>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897" name="Google Shape;897;p77"/>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898" name="Google Shape;898;p77"/>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899" name="Google Shape;899;p77"/>
          <p:cNvSpPr/>
          <p:nvPr/>
        </p:nvSpPr>
        <p:spPr>
          <a:xfrm>
            <a:off x="8633525" y="133925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6</a:t>
            </a:r>
            <a:endParaRPr b="1" i="0" sz="1000" u="none" cap="none" strike="noStrike">
              <a:solidFill>
                <a:srgbClr val="000000"/>
              </a:solidFill>
              <a:latin typeface="Calibri"/>
              <a:ea typeface="Calibri"/>
              <a:cs typeface="Calibri"/>
              <a:sym typeface="Calibri"/>
            </a:endParaRPr>
          </a:p>
        </p:txBody>
      </p:sp>
      <p:sp>
        <p:nvSpPr>
          <p:cNvPr id="900" name="Google Shape;900;p77"/>
          <p:cNvSpPr/>
          <p:nvPr/>
        </p:nvSpPr>
        <p:spPr>
          <a:xfrm>
            <a:off x="8633525" y="10717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5</a:t>
            </a:r>
            <a:endParaRPr b="1" i="0" sz="1000" u="none" cap="none" strike="noStrike">
              <a:solidFill>
                <a:srgbClr val="CCCCCC"/>
              </a:solidFill>
              <a:latin typeface="Calibri"/>
              <a:ea typeface="Calibri"/>
              <a:cs typeface="Calibri"/>
              <a:sym typeface="Calibri"/>
            </a:endParaRPr>
          </a:p>
        </p:txBody>
      </p:sp>
      <p:cxnSp>
        <p:nvCxnSpPr>
          <p:cNvPr id="901" name="Google Shape;901;p77"/>
          <p:cNvCxnSpPr/>
          <p:nvPr/>
        </p:nvCxnSpPr>
        <p:spPr>
          <a:xfrm flipH="1" rot="10800000">
            <a:off x="2231925" y="2338300"/>
            <a:ext cx="2213100" cy="10200"/>
          </a:xfrm>
          <a:prstGeom prst="straightConnector1">
            <a:avLst/>
          </a:prstGeom>
          <a:noFill/>
          <a:ln cap="flat" cmpd="sng" w="9525">
            <a:solidFill>
              <a:schemeClr val="dk2"/>
            </a:solidFill>
            <a:prstDash val="solid"/>
            <a:round/>
            <a:headEnd len="sm" w="sm" type="none"/>
            <a:tailEnd len="med" w="med" type="triangle"/>
          </a:ln>
        </p:spPr>
      </p:cxnSp>
      <p:sp>
        <p:nvSpPr>
          <p:cNvPr id="902" name="Google Shape;902;p77"/>
          <p:cNvSpPr txBox="1"/>
          <p:nvPr/>
        </p:nvSpPr>
        <p:spPr>
          <a:xfrm>
            <a:off x="2231925" y="2825338"/>
            <a:ext cx="1584900" cy="19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Proxima Nova"/>
                <a:ea typeface="Proxima Nova"/>
                <a:cs typeface="Proxima Nova"/>
                <a:sym typeface="Proxima Nova"/>
              </a:rPr>
              <a:t>has designer</a:t>
            </a:r>
            <a:endParaRPr b="0" i="0" sz="1200" u="none" cap="none" strike="noStrike">
              <a:solidFill>
                <a:srgbClr val="000000"/>
              </a:solidFill>
              <a:latin typeface="Proxima Nova"/>
              <a:ea typeface="Proxima Nova"/>
              <a:cs typeface="Proxima Nova"/>
              <a:sym typeface="Proxima Nova"/>
            </a:endParaRPr>
          </a:p>
        </p:txBody>
      </p:sp>
      <p:sp>
        <p:nvSpPr>
          <p:cNvPr id="903" name="Google Shape;903;p77"/>
          <p:cNvSpPr txBox="1"/>
          <p:nvPr/>
        </p:nvSpPr>
        <p:spPr>
          <a:xfrm>
            <a:off x="2231925" y="2073900"/>
            <a:ext cx="2398800" cy="19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Proxima Nova"/>
                <a:ea typeface="Proxima Nova"/>
                <a:cs typeface="Proxima Nova"/>
                <a:sym typeface="Proxima Nova"/>
              </a:rPr>
              <a:t>has serial number</a:t>
            </a:r>
            <a:endParaRPr b="0" i="0" sz="1200" u="none" cap="none" strike="noStrike">
              <a:solidFill>
                <a:srgbClr val="000000"/>
              </a:solidFill>
              <a:latin typeface="Proxima Nova"/>
              <a:ea typeface="Proxima Nova"/>
              <a:cs typeface="Proxima Nova"/>
              <a:sym typeface="Proxima Nova"/>
            </a:endParaRPr>
          </a:p>
        </p:txBody>
      </p:sp>
      <p:sp>
        <p:nvSpPr>
          <p:cNvPr id="904" name="Google Shape;904;p77"/>
          <p:cNvSpPr txBox="1"/>
          <p:nvPr/>
        </p:nvSpPr>
        <p:spPr>
          <a:xfrm>
            <a:off x="2231925" y="3741900"/>
            <a:ext cx="2398800" cy="19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Proxima Nova"/>
                <a:ea typeface="Proxima Nova"/>
                <a:cs typeface="Proxima Nova"/>
                <a:sym typeface="Proxima Nova"/>
              </a:rPr>
              <a:t>is made of</a:t>
            </a:r>
            <a:endParaRPr b="0" i="0" sz="1200" u="none" cap="none" strike="noStrike">
              <a:solidFill>
                <a:srgbClr val="000000"/>
              </a:solidFill>
              <a:latin typeface="Proxima Nova"/>
              <a:ea typeface="Proxima Nova"/>
              <a:cs typeface="Proxima Nova"/>
              <a:sym typeface="Proxima Nova"/>
            </a:endParaRPr>
          </a:p>
        </p:txBody>
      </p:sp>
      <p:cxnSp>
        <p:nvCxnSpPr>
          <p:cNvPr id="905" name="Google Shape;905;p77"/>
          <p:cNvCxnSpPr/>
          <p:nvPr/>
        </p:nvCxnSpPr>
        <p:spPr>
          <a:xfrm flipH="1" rot="10800000">
            <a:off x="2231925" y="3066163"/>
            <a:ext cx="3826800" cy="25800"/>
          </a:xfrm>
          <a:prstGeom prst="straightConnector1">
            <a:avLst/>
          </a:prstGeom>
          <a:noFill/>
          <a:ln cap="flat" cmpd="sng" w="9525">
            <a:solidFill>
              <a:schemeClr val="dk2"/>
            </a:solidFill>
            <a:prstDash val="solid"/>
            <a:round/>
            <a:headEnd len="sm" w="sm" type="none"/>
            <a:tailEnd len="med" w="med" type="triangle"/>
          </a:ln>
        </p:spPr>
      </p:cxnSp>
      <p:pic>
        <p:nvPicPr>
          <p:cNvPr id="906" name="Google Shape;906;p77"/>
          <p:cNvPicPr preferRelativeResize="0"/>
          <p:nvPr/>
        </p:nvPicPr>
        <p:blipFill rotWithShape="1">
          <a:blip r:embed="rId3">
            <a:alphaModFix/>
          </a:blip>
          <a:srcRect b="0" l="0" r="0" t="0"/>
          <a:stretch/>
        </p:blipFill>
        <p:spPr>
          <a:xfrm>
            <a:off x="6342400" y="2261750"/>
            <a:ext cx="1584900" cy="1584900"/>
          </a:xfrm>
          <a:prstGeom prst="rect">
            <a:avLst/>
          </a:prstGeom>
          <a:noFill/>
          <a:ln>
            <a:noFill/>
          </a:ln>
        </p:spPr>
      </p:pic>
      <p:sp>
        <p:nvSpPr>
          <p:cNvPr id="907" name="Google Shape;907;p77"/>
          <p:cNvSpPr txBox="1"/>
          <p:nvPr/>
        </p:nvSpPr>
        <p:spPr>
          <a:xfrm>
            <a:off x="6342400" y="3769625"/>
            <a:ext cx="1584900" cy="19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&lt;Hans J. Wegner&gt;</a:t>
            </a:r>
            <a:endParaRPr b="0" i="0" sz="1400" u="none" cap="none" strike="noStrike">
              <a:solidFill>
                <a:srgbClr val="000000"/>
              </a:solidFill>
              <a:latin typeface="Proxima Nova"/>
              <a:ea typeface="Proxima Nova"/>
              <a:cs typeface="Proxima Nova"/>
              <a:sym typeface="Proxima Nova"/>
            </a:endParaRPr>
          </a:p>
        </p:txBody>
      </p:sp>
      <p:sp>
        <p:nvSpPr>
          <p:cNvPr id="908" name="Google Shape;908;p77"/>
          <p:cNvSpPr txBox="1"/>
          <p:nvPr/>
        </p:nvSpPr>
        <p:spPr>
          <a:xfrm>
            <a:off x="2231925" y="3092063"/>
            <a:ext cx="462300" cy="19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Proxima Nova"/>
                <a:ea typeface="Proxima Nova"/>
                <a:cs typeface="Proxima Nova"/>
                <a:sym typeface="Proxima Nova"/>
              </a:rPr>
              <a:t>0..*</a:t>
            </a:r>
            <a:endParaRPr b="1" i="0" sz="1400" u="none" cap="none" strike="noStrike">
              <a:solidFill>
                <a:srgbClr val="000000"/>
              </a:solidFill>
              <a:latin typeface="Proxima Nova"/>
              <a:ea typeface="Proxima Nova"/>
              <a:cs typeface="Proxima Nova"/>
              <a:sym typeface="Proxima Nova"/>
            </a:endParaRPr>
          </a:p>
        </p:txBody>
      </p:sp>
      <p:sp>
        <p:nvSpPr>
          <p:cNvPr id="909" name="Google Shape;909;p77"/>
          <p:cNvSpPr txBox="1"/>
          <p:nvPr/>
        </p:nvSpPr>
        <p:spPr>
          <a:xfrm>
            <a:off x="5704025" y="3092075"/>
            <a:ext cx="293100" cy="19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Proxima Nova"/>
                <a:ea typeface="Proxima Nova"/>
                <a:cs typeface="Proxima Nova"/>
                <a:sym typeface="Proxima Nova"/>
              </a:rPr>
              <a:t>1</a:t>
            </a:r>
            <a:endParaRPr b="1" i="0" sz="1400" u="none" cap="none" strike="noStrike">
              <a:solidFill>
                <a:srgbClr val="000000"/>
              </a:solidFill>
              <a:latin typeface="Proxima Nova"/>
              <a:ea typeface="Proxima Nova"/>
              <a:cs typeface="Proxima Nova"/>
              <a:sym typeface="Proxima Nova"/>
            </a:endParaRPr>
          </a:p>
        </p:txBody>
      </p:sp>
      <p:sp>
        <p:nvSpPr>
          <p:cNvPr id="910" name="Google Shape;910;p77"/>
          <p:cNvSpPr txBox="1"/>
          <p:nvPr/>
        </p:nvSpPr>
        <p:spPr>
          <a:xfrm>
            <a:off x="4058325" y="2338288"/>
            <a:ext cx="462300" cy="19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Proxima Nova"/>
                <a:ea typeface="Proxima Nova"/>
                <a:cs typeface="Proxima Nova"/>
                <a:sym typeface="Proxima Nova"/>
              </a:rPr>
              <a:t>1</a:t>
            </a:r>
            <a:endParaRPr b="1" i="0" sz="1400" u="none" cap="none" strike="noStrike">
              <a:solidFill>
                <a:srgbClr val="000000"/>
              </a:solidFill>
              <a:latin typeface="Proxima Nova"/>
              <a:ea typeface="Proxima Nova"/>
              <a:cs typeface="Proxima Nova"/>
              <a:sym typeface="Proxima Nova"/>
            </a:endParaRPr>
          </a:p>
        </p:txBody>
      </p:sp>
      <p:sp>
        <p:nvSpPr>
          <p:cNvPr id="911" name="Google Shape;911;p77"/>
          <p:cNvSpPr txBox="1"/>
          <p:nvPr/>
        </p:nvSpPr>
        <p:spPr>
          <a:xfrm>
            <a:off x="2231925" y="2338288"/>
            <a:ext cx="462300" cy="19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Proxima Nova"/>
                <a:ea typeface="Proxima Nova"/>
                <a:cs typeface="Proxima Nova"/>
                <a:sym typeface="Proxima Nova"/>
              </a:rPr>
              <a:t>1</a:t>
            </a:r>
            <a:endParaRPr b="1" i="0" sz="1400" u="none" cap="none" strike="noStrike">
              <a:solidFill>
                <a:srgbClr val="000000"/>
              </a:solidFill>
              <a:latin typeface="Proxima Nova"/>
              <a:ea typeface="Proxima Nova"/>
              <a:cs typeface="Proxima Nova"/>
              <a:sym typeface="Proxima Nova"/>
            </a:endParaRPr>
          </a:p>
        </p:txBody>
      </p:sp>
      <p:cxnSp>
        <p:nvCxnSpPr>
          <p:cNvPr id="912" name="Google Shape;912;p77"/>
          <p:cNvCxnSpPr/>
          <p:nvPr/>
        </p:nvCxnSpPr>
        <p:spPr>
          <a:xfrm flipH="1" rot="10800000">
            <a:off x="2231925" y="3991150"/>
            <a:ext cx="2151600" cy="2100"/>
          </a:xfrm>
          <a:prstGeom prst="straightConnector1">
            <a:avLst/>
          </a:prstGeom>
          <a:noFill/>
          <a:ln cap="flat" cmpd="sng" w="9525">
            <a:solidFill>
              <a:schemeClr val="dk2"/>
            </a:solidFill>
            <a:prstDash val="solid"/>
            <a:round/>
            <a:headEnd len="sm" w="sm" type="none"/>
            <a:tailEnd len="med" w="med" type="triangle"/>
          </a:ln>
        </p:spPr>
      </p:cxnSp>
      <p:sp>
        <p:nvSpPr>
          <p:cNvPr id="913" name="Google Shape;913;p77"/>
          <p:cNvSpPr txBox="1"/>
          <p:nvPr/>
        </p:nvSpPr>
        <p:spPr>
          <a:xfrm>
            <a:off x="4383525" y="3665650"/>
            <a:ext cx="1732800" cy="19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Proxima Nova"/>
                <a:ea typeface="Proxima Nova"/>
                <a:cs typeface="Proxima Nova"/>
                <a:sym typeface="Proxima Nova"/>
              </a:rPr>
              <a:t>&lt;oak&gt;</a:t>
            </a:r>
            <a:endParaRPr b="0" i="0" sz="12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Proxima Nova"/>
                <a:ea typeface="Proxima Nova"/>
                <a:cs typeface="Proxima Nova"/>
                <a:sym typeface="Proxima Nova"/>
              </a:rPr>
              <a:t>&lt;papercord&gt;</a:t>
            </a:r>
            <a:endParaRPr b="0" i="0" sz="1200" u="none" cap="none" strike="noStrike">
              <a:solidFill>
                <a:srgbClr val="000000"/>
              </a:solidFill>
              <a:latin typeface="Proxima Nova"/>
              <a:ea typeface="Proxima Nova"/>
              <a:cs typeface="Proxima Nova"/>
              <a:sym typeface="Proxima Nova"/>
            </a:endParaRPr>
          </a:p>
        </p:txBody>
      </p:sp>
      <p:sp>
        <p:nvSpPr>
          <p:cNvPr id="914" name="Google Shape;914;p77"/>
          <p:cNvSpPr txBox="1"/>
          <p:nvPr/>
        </p:nvSpPr>
        <p:spPr>
          <a:xfrm>
            <a:off x="461550" y="3769625"/>
            <a:ext cx="1584900" cy="19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&lt;Wishbone chair&gt;</a:t>
            </a:r>
            <a:endParaRPr b="0" i="0" sz="1400" u="none" cap="none" strike="noStrike">
              <a:solidFill>
                <a:srgbClr val="000000"/>
              </a:solidFill>
              <a:latin typeface="Proxima Nova"/>
              <a:ea typeface="Proxima Nova"/>
              <a:cs typeface="Proxima Nova"/>
              <a:sym typeface="Proxima Nova"/>
            </a:endParaRPr>
          </a:p>
        </p:txBody>
      </p:sp>
      <p:sp>
        <p:nvSpPr>
          <p:cNvPr id="915" name="Google Shape;915;p77"/>
          <p:cNvSpPr txBox="1"/>
          <p:nvPr/>
        </p:nvSpPr>
        <p:spPr>
          <a:xfrm>
            <a:off x="4520625" y="2129300"/>
            <a:ext cx="1245000" cy="19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78034</a:t>
            </a:r>
            <a:endParaRPr b="0" i="0" sz="1400" u="none" cap="none" strike="noStrike">
              <a:solidFill>
                <a:srgbClr val="000000"/>
              </a:solidFill>
              <a:latin typeface="Proxima Nova"/>
              <a:ea typeface="Proxima Nova"/>
              <a:cs typeface="Proxima Nova"/>
              <a:sym typeface="Proxima Nova"/>
            </a:endParaRPr>
          </a:p>
        </p:txBody>
      </p:sp>
      <p:sp>
        <p:nvSpPr>
          <p:cNvPr id="916" name="Google Shape;916;p77"/>
          <p:cNvSpPr txBox="1"/>
          <p:nvPr/>
        </p:nvSpPr>
        <p:spPr>
          <a:xfrm>
            <a:off x="2231925" y="3993238"/>
            <a:ext cx="462300" cy="19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Proxima Nova"/>
                <a:ea typeface="Proxima Nova"/>
                <a:cs typeface="Proxima Nova"/>
                <a:sym typeface="Proxima Nova"/>
              </a:rPr>
              <a:t>0..*</a:t>
            </a:r>
            <a:endParaRPr b="1" i="0" sz="1400" u="none" cap="none" strike="noStrike">
              <a:solidFill>
                <a:srgbClr val="000000"/>
              </a:solidFill>
              <a:latin typeface="Proxima Nova"/>
              <a:ea typeface="Proxima Nova"/>
              <a:cs typeface="Proxima Nova"/>
              <a:sym typeface="Proxima Nova"/>
            </a:endParaRPr>
          </a:p>
        </p:txBody>
      </p:sp>
      <p:sp>
        <p:nvSpPr>
          <p:cNvPr id="917" name="Google Shape;917;p77"/>
          <p:cNvSpPr txBox="1"/>
          <p:nvPr/>
        </p:nvSpPr>
        <p:spPr>
          <a:xfrm>
            <a:off x="3816825" y="3993238"/>
            <a:ext cx="462300" cy="19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Proxima Nova"/>
                <a:ea typeface="Proxima Nova"/>
                <a:cs typeface="Proxima Nova"/>
                <a:sym typeface="Proxima Nova"/>
              </a:rPr>
              <a:t>0..*</a:t>
            </a:r>
            <a:endParaRPr b="1" i="0" sz="1400" u="none" cap="none" strike="noStrike">
              <a:solidFill>
                <a:srgbClr val="000000"/>
              </a:solidFill>
              <a:latin typeface="Proxima Nova"/>
              <a:ea typeface="Proxima Nova"/>
              <a:cs typeface="Proxima Nova"/>
              <a:sym typeface="Proxima Nova"/>
            </a:endParaRPr>
          </a:p>
        </p:txBody>
      </p:sp>
      <p:sp>
        <p:nvSpPr>
          <p:cNvPr id="918" name="Google Shape;918;p77"/>
          <p:cNvSpPr txBox="1"/>
          <p:nvPr/>
        </p:nvSpPr>
        <p:spPr>
          <a:xfrm>
            <a:off x="540000" y="1019450"/>
            <a:ext cx="3903900" cy="40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Cardinalities explained with an example: </a:t>
            </a:r>
            <a:endParaRPr b="0" i="0" sz="1400" u="none" cap="none" strike="noStrike">
              <a:solidFill>
                <a:srgbClr val="000000"/>
              </a:solidFill>
              <a:latin typeface="Proxima Nova"/>
              <a:ea typeface="Proxima Nova"/>
              <a:cs typeface="Proxima Nova"/>
              <a:sym typeface="Proxima Nova"/>
            </a:endParaRPr>
          </a:p>
        </p:txBody>
      </p:sp>
      <p:pic>
        <p:nvPicPr>
          <p:cNvPr id="919" name="Google Shape;919;p77"/>
          <p:cNvPicPr preferRelativeResize="0"/>
          <p:nvPr/>
        </p:nvPicPr>
        <p:blipFill rotWithShape="1">
          <a:blip r:embed="rId4">
            <a:alphaModFix/>
          </a:blip>
          <a:srcRect b="0" l="0" r="0" t="0"/>
          <a:stretch/>
        </p:blipFill>
        <p:spPr>
          <a:xfrm>
            <a:off x="229800" y="2129300"/>
            <a:ext cx="1923400" cy="19234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78"/>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6: Establish an implementation model </a:t>
            </a:r>
            <a:endParaRPr b="1" i="0" sz="2400" u="none" cap="none" strike="noStrike">
              <a:solidFill>
                <a:srgbClr val="000000"/>
              </a:solidFill>
              <a:latin typeface="Proxima Nova"/>
              <a:ea typeface="Proxima Nova"/>
              <a:cs typeface="Proxima Nova"/>
              <a:sym typeface="Proxima Nova"/>
            </a:endParaRPr>
          </a:p>
        </p:txBody>
      </p:sp>
      <p:cxnSp>
        <p:nvCxnSpPr>
          <p:cNvPr id="925" name="Google Shape;925;p78"/>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926" name="Google Shape;926;p78"/>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927" name="Google Shape;927;p78"/>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928" name="Google Shape;928;p78"/>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929" name="Google Shape;929;p78"/>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930" name="Google Shape;930;p78"/>
          <p:cNvSpPr/>
          <p:nvPr/>
        </p:nvSpPr>
        <p:spPr>
          <a:xfrm>
            <a:off x="8633525" y="133925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6</a:t>
            </a:r>
            <a:endParaRPr b="1" i="0" sz="1000" u="none" cap="none" strike="noStrike">
              <a:solidFill>
                <a:srgbClr val="000000"/>
              </a:solidFill>
              <a:latin typeface="Calibri"/>
              <a:ea typeface="Calibri"/>
              <a:cs typeface="Calibri"/>
              <a:sym typeface="Calibri"/>
            </a:endParaRPr>
          </a:p>
        </p:txBody>
      </p:sp>
      <p:sp>
        <p:nvSpPr>
          <p:cNvPr id="931" name="Google Shape;931;p78"/>
          <p:cNvSpPr/>
          <p:nvPr/>
        </p:nvSpPr>
        <p:spPr>
          <a:xfrm>
            <a:off x="8633525" y="10717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5</a:t>
            </a:r>
            <a:endParaRPr b="1" i="0" sz="1000" u="none" cap="none" strike="noStrike">
              <a:solidFill>
                <a:srgbClr val="CCCCCC"/>
              </a:solidFill>
              <a:latin typeface="Calibri"/>
              <a:ea typeface="Calibri"/>
              <a:cs typeface="Calibri"/>
              <a:sym typeface="Calibri"/>
            </a:endParaRPr>
          </a:p>
        </p:txBody>
      </p:sp>
      <p:grpSp>
        <p:nvGrpSpPr>
          <p:cNvPr id="932" name="Google Shape;932;p78"/>
          <p:cNvGrpSpPr/>
          <p:nvPr/>
        </p:nvGrpSpPr>
        <p:grpSpPr>
          <a:xfrm>
            <a:off x="8312597" y="4077556"/>
            <a:ext cx="941157" cy="823920"/>
            <a:chOff x="8312597" y="4077556"/>
            <a:chExt cx="941157" cy="823920"/>
          </a:xfrm>
        </p:grpSpPr>
        <p:pic>
          <p:nvPicPr>
            <p:cNvPr id="933" name="Google Shape;933;p78"/>
            <p:cNvPicPr preferRelativeResize="0"/>
            <p:nvPr/>
          </p:nvPicPr>
          <p:blipFill rotWithShape="1">
            <a:blip r:embed="rId3">
              <a:alphaModFix/>
            </a:blip>
            <a:srcRect b="0" l="0" r="0" t="0"/>
            <a:stretch/>
          </p:blipFill>
          <p:spPr>
            <a:xfrm>
              <a:off x="8391125" y="4491000"/>
              <a:ext cx="410476" cy="410476"/>
            </a:xfrm>
            <a:prstGeom prst="rect">
              <a:avLst/>
            </a:prstGeom>
            <a:noFill/>
            <a:ln>
              <a:noFill/>
            </a:ln>
          </p:spPr>
        </p:pic>
        <p:sp>
          <p:nvSpPr>
            <p:cNvPr id="934" name="Google Shape;934;p78"/>
            <p:cNvSpPr txBox="1"/>
            <p:nvPr/>
          </p:nvSpPr>
          <p:spPr>
            <a:xfrm rot="776456">
              <a:off x="8351152" y="4168689"/>
              <a:ext cx="864046" cy="44232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acifico"/>
                  <a:ea typeface="Pacifico"/>
                  <a:cs typeface="Pacifico"/>
                  <a:sym typeface="Pacifico"/>
                </a:rPr>
                <a:t>solution</a:t>
              </a:r>
              <a:endParaRPr b="0" i="0" sz="1400" u="none" cap="none" strike="noStrike">
                <a:solidFill>
                  <a:srgbClr val="000000"/>
                </a:solidFill>
                <a:latin typeface="Pacifico"/>
                <a:ea typeface="Pacifico"/>
                <a:cs typeface="Pacifico"/>
                <a:sym typeface="Pacifico"/>
              </a:endParaRPr>
            </a:p>
          </p:txBody>
        </p:sp>
      </p:grpSp>
      <p:pic>
        <p:nvPicPr>
          <p:cNvPr id="935" name="Google Shape;935;p78"/>
          <p:cNvPicPr preferRelativeResize="0"/>
          <p:nvPr/>
        </p:nvPicPr>
        <p:blipFill rotWithShape="1">
          <a:blip r:embed="rId4">
            <a:alphaModFix/>
          </a:blip>
          <a:srcRect b="4816" l="8331" r="5316" t="16678"/>
          <a:stretch/>
        </p:blipFill>
        <p:spPr>
          <a:xfrm>
            <a:off x="5620963" y="1684724"/>
            <a:ext cx="2626474" cy="1817045"/>
          </a:xfrm>
          <a:prstGeom prst="rect">
            <a:avLst/>
          </a:prstGeom>
          <a:noFill/>
          <a:ln>
            <a:noFill/>
          </a:ln>
        </p:spPr>
      </p:pic>
      <p:graphicFrame>
        <p:nvGraphicFramePr>
          <p:cNvPr id="936" name="Google Shape;936;p78"/>
          <p:cNvGraphicFramePr/>
          <p:nvPr/>
        </p:nvGraphicFramePr>
        <p:xfrm>
          <a:off x="3213847" y="1509126"/>
          <a:ext cx="3000000" cy="3000000"/>
        </p:xfrm>
        <a:graphic>
          <a:graphicData uri="http://schemas.openxmlformats.org/drawingml/2006/table">
            <a:tbl>
              <a:tblPr bandRow="1" firstRow="1">
                <a:noFill/>
                <a:tableStyleId>{3B77B977-6E5B-4A3C-8A5F-D91DF64B43CE}</a:tableStyleId>
              </a:tblPr>
              <a:tblGrid>
                <a:gridCol w="2302650"/>
              </a:tblGrid>
              <a:tr h="3033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2"/>
                          </a:solidFill>
                        </a:rPr>
                        <a:t>Concept</a:t>
                      </a:r>
                      <a:endParaRPr sz="1400" u="none" cap="none" strike="noStrike">
                        <a:solidFill>
                          <a:schemeClr val="dk2"/>
                        </a:solidFill>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Library</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2F2F2"/>
                    </a:solidFill>
                  </a:tcPr>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Creative Work</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Author</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2F2F2"/>
                    </a:solidFill>
                  </a:tcPr>
                </a:tc>
              </a:tr>
              <a:tr h="304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Publisher</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2F2F2"/>
                    </a:solidFill>
                  </a:tcPr>
                </a:tc>
              </a:tr>
            </a:tbl>
          </a:graphicData>
        </a:graphic>
      </p:graphicFrame>
      <p:sp>
        <p:nvSpPr>
          <p:cNvPr id="937" name="Google Shape;937;p78"/>
          <p:cNvSpPr txBox="1"/>
          <p:nvPr/>
        </p:nvSpPr>
        <p:spPr>
          <a:xfrm>
            <a:off x="342399" y="4575893"/>
            <a:ext cx="4577043" cy="261610"/>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https://data.vlaanderen.be/doc/applicatieprofiel/persoon-basis/</a:t>
            </a:r>
            <a:endParaRPr/>
          </a:p>
        </p:txBody>
      </p:sp>
      <p:sp>
        <p:nvSpPr>
          <p:cNvPr id="938" name="Google Shape;938;p78"/>
          <p:cNvSpPr txBox="1"/>
          <p:nvPr/>
        </p:nvSpPr>
        <p:spPr>
          <a:xfrm>
            <a:off x="4820771" y="3563966"/>
            <a:ext cx="4226858" cy="261610"/>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https://data.vlaanderen.be/doc/applicatieprofiel/organisatie-basis/</a:t>
            </a:r>
            <a:endParaRPr/>
          </a:p>
        </p:txBody>
      </p:sp>
      <p:pic>
        <p:nvPicPr>
          <p:cNvPr id="939" name="Google Shape;939;p78"/>
          <p:cNvPicPr preferRelativeResize="0"/>
          <p:nvPr/>
        </p:nvPicPr>
        <p:blipFill rotWithShape="1">
          <a:blip r:embed="rId5">
            <a:alphaModFix/>
          </a:blip>
          <a:srcRect b="5984" l="10380" r="10381" t="15024"/>
          <a:stretch/>
        </p:blipFill>
        <p:spPr>
          <a:xfrm>
            <a:off x="1471602" y="2750222"/>
            <a:ext cx="1480028" cy="1740778"/>
          </a:xfrm>
          <a:prstGeom prst="rect">
            <a:avLst/>
          </a:prstGeom>
          <a:noFill/>
          <a:ln>
            <a:noFill/>
          </a:ln>
        </p:spPr>
      </p:pic>
      <p:sp>
        <p:nvSpPr>
          <p:cNvPr id="940" name="Google Shape;940;p78"/>
          <p:cNvSpPr txBox="1"/>
          <p:nvPr/>
        </p:nvSpPr>
        <p:spPr>
          <a:xfrm>
            <a:off x="502725" y="993773"/>
            <a:ext cx="4629150" cy="307777"/>
          </a:xfrm>
          <a:prstGeom prst="rect">
            <a:avLst/>
          </a:prstGeom>
          <a:noFill/>
          <a:ln>
            <a:noFill/>
          </a:ln>
        </p:spPr>
        <p:txBody>
          <a:bodyPr anchorCtr="0" anchor="t" bIns="45700" lIns="91425" spcFirstLastPara="1" rIns="91425" wrap="square" tIns="45700">
            <a:spAutoFit/>
          </a:bodyPr>
          <a:lstStyle/>
          <a:p>
            <a:pPr indent="-330200" lvl="0" marL="457200" marR="0" rtl="0" algn="just">
              <a:lnSpc>
                <a:spcPct val="100000"/>
              </a:lnSpc>
              <a:spcBef>
                <a:spcPts val="0"/>
              </a:spcBef>
              <a:spcAft>
                <a:spcPts val="0"/>
              </a:spcAft>
              <a:buClr>
                <a:srgbClr val="000000"/>
              </a:buClr>
              <a:buSzPts val="1600"/>
              <a:buFont typeface="Arial"/>
              <a:buChar char="➢"/>
            </a:pPr>
            <a:r>
              <a:rPr b="0" i="0" lang="en-US" sz="1400" u="none" cap="none" strike="noStrike">
                <a:solidFill>
                  <a:srgbClr val="000000"/>
                </a:solidFill>
                <a:latin typeface="Arial"/>
                <a:ea typeface="Arial"/>
                <a:cs typeface="Arial"/>
                <a:sym typeface="Arial"/>
              </a:rPr>
              <a:t>Start from the </a:t>
            </a:r>
            <a:r>
              <a:rPr b="1" i="0" lang="en-US" sz="1400" u="none" cap="none" strike="noStrike">
                <a:solidFill>
                  <a:srgbClr val="000000"/>
                </a:solidFill>
                <a:latin typeface="Arial"/>
                <a:ea typeface="Arial"/>
                <a:cs typeface="Arial"/>
                <a:sym typeface="Arial"/>
              </a:rPr>
              <a:t>entities </a:t>
            </a:r>
            <a:r>
              <a:rPr b="0" i="0" lang="en-US" sz="1400" u="none" cap="none" strike="noStrike">
                <a:solidFill>
                  <a:srgbClr val="000000"/>
                </a:solidFill>
                <a:latin typeface="Arial"/>
                <a:ea typeface="Arial"/>
                <a:cs typeface="Arial"/>
                <a:sym typeface="Arial"/>
              </a:rPr>
              <a:t>we have listed.</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79"/>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6: Establish an implementation model </a:t>
            </a:r>
            <a:endParaRPr b="1" i="0" sz="2400" u="none" cap="none" strike="noStrike">
              <a:solidFill>
                <a:srgbClr val="000000"/>
              </a:solidFill>
              <a:latin typeface="Proxima Nova"/>
              <a:ea typeface="Proxima Nova"/>
              <a:cs typeface="Proxima Nova"/>
              <a:sym typeface="Proxima Nova"/>
            </a:endParaRPr>
          </a:p>
        </p:txBody>
      </p:sp>
      <p:cxnSp>
        <p:nvCxnSpPr>
          <p:cNvPr id="946" name="Google Shape;946;p79"/>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947" name="Google Shape;947;p79"/>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948" name="Google Shape;948;p79"/>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949" name="Google Shape;949;p79"/>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950" name="Google Shape;950;p79"/>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951" name="Google Shape;951;p79"/>
          <p:cNvSpPr/>
          <p:nvPr/>
        </p:nvSpPr>
        <p:spPr>
          <a:xfrm>
            <a:off x="8633525" y="133925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6</a:t>
            </a:r>
            <a:endParaRPr b="1" i="0" sz="1000" u="none" cap="none" strike="noStrike">
              <a:solidFill>
                <a:srgbClr val="000000"/>
              </a:solidFill>
              <a:latin typeface="Calibri"/>
              <a:ea typeface="Calibri"/>
              <a:cs typeface="Calibri"/>
              <a:sym typeface="Calibri"/>
            </a:endParaRPr>
          </a:p>
        </p:txBody>
      </p:sp>
      <p:sp>
        <p:nvSpPr>
          <p:cNvPr id="952" name="Google Shape;952;p79"/>
          <p:cNvSpPr/>
          <p:nvPr/>
        </p:nvSpPr>
        <p:spPr>
          <a:xfrm>
            <a:off x="8633525" y="10717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5</a:t>
            </a:r>
            <a:endParaRPr b="1" i="0" sz="1000" u="none" cap="none" strike="noStrike">
              <a:solidFill>
                <a:srgbClr val="CCCCCC"/>
              </a:solidFill>
              <a:latin typeface="Calibri"/>
              <a:ea typeface="Calibri"/>
              <a:cs typeface="Calibri"/>
              <a:sym typeface="Calibri"/>
            </a:endParaRPr>
          </a:p>
        </p:txBody>
      </p:sp>
      <p:grpSp>
        <p:nvGrpSpPr>
          <p:cNvPr id="953" name="Google Shape;953;p79"/>
          <p:cNvGrpSpPr/>
          <p:nvPr/>
        </p:nvGrpSpPr>
        <p:grpSpPr>
          <a:xfrm>
            <a:off x="8312597" y="4077556"/>
            <a:ext cx="941157" cy="823920"/>
            <a:chOff x="8312597" y="4077556"/>
            <a:chExt cx="941157" cy="823920"/>
          </a:xfrm>
        </p:grpSpPr>
        <p:pic>
          <p:nvPicPr>
            <p:cNvPr id="954" name="Google Shape;954;p79"/>
            <p:cNvPicPr preferRelativeResize="0"/>
            <p:nvPr/>
          </p:nvPicPr>
          <p:blipFill rotWithShape="1">
            <a:blip r:embed="rId3">
              <a:alphaModFix/>
            </a:blip>
            <a:srcRect b="0" l="0" r="0" t="0"/>
            <a:stretch/>
          </p:blipFill>
          <p:spPr>
            <a:xfrm>
              <a:off x="8391125" y="4491000"/>
              <a:ext cx="410476" cy="410476"/>
            </a:xfrm>
            <a:prstGeom prst="rect">
              <a:avLst/>
            </a:prstGeom>
            <a:noFill/>
            <a:ln>
              <a:noFill/>
            </a:ln>
          </p:spPr>
        </p:pic>
        <p:sp>
          <p:nvSpPr>
            <p:cNvPr id="955" name="Google Shape;955;p79"/>
            <p:cNvSpPr txBox="1"/>
            <p:nvPr/>
          </p:nvSpPr>
          <p:spPr>
            <a:xfrm rot="776456">
              <a:off x="8351152" y="4168689"/>
              <a:ext cx="864046" cy="44232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acifico"/>
                  <a:ea typeface="Pacifico"/>
                  <a:cs typeface="Pacifico"/>
                  <a:sym typeface="Pacifico"/>
                </a:rPr>
                <a:t>solution</a:t>
              </a:r>
              <a:endParaRPr b="0" i="0" sz="1400" u="none" cap="none" strike="noStrike">
                <a:solidFill>
                  <a:srgbClr val="000000"/>
                </a:solidFill>
                <a:latin typeface="Pacifico"/>
                <a:ea typeface="Pacifico"/>
                <a:cs typeface="Pacifico"/>
                <a:sym typeface="Pacifico"/>
              </a:endParaRPr>
            </a:p>
          </p:txBody>
        </p:sp>
      </p:grpSp>
      <p:sp>
        <p:nvSpPr>
          <p:cNvPr id="956" name="Google Shape;956;p79"/>
          <p:cNvSpPr txBox="1"/>
          <p:nvPr/>
        </p:nvSpPr>
        <p:spPr>
          <a:xfrm>
            <a:off x="342399" y="4575893"/>
            <a:ext cx="4577043" cy="261610"/>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https://data.vlaanderen.be/doc/applicatieprofiel/persoon-basis/</a:t>
            </a:r>
            <a:endParaRPr/>
          </a:p>
        </p:txBody>
      </p:sp>
      <p:sp>
        <p:nvSpPr>
          <p:cNvPr id="957" name="Google Shape;957;p79"/>
          <p:cNvSpPr txBox="1"/>
          <p:nvPr/>
        </p:nvSpPr>
        <p:spPr>
          <a:xfrm>
            <a:off x="4820771" y="3752230"/>
            <a:ext cx="4226858" cy="261610"/>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https://data.vlaanderen.be/doc/applicatieprofiel/organisatie-basis/</a:t>
            </a:r>
            <a:endParaRPr/>
          </a:p>
        </p:txBody>
      </p:sp>
      <p:pic>
        <p:nvPicPr>
          <p:cNvPr id="958" name="Google Shape;958;p79"/>
          <p:cNvPicPr preferRelativeResize="0"/>
          <p:nvPr/>
        </p:nvPicPr>
        <p:blipFill rotWithShape="1">
          <a:blip r:embed="rId4">
            <a:alphaModFix/>
          </a:blip>
          <a:srcRect b="14583" l="5862" r="4222" t="34578"/>
          <a:stretch/>
        </p:blipFill>
        <p:spPr>
          <a:xfrm>
            <a:off x="4919442" y="3110168"/>
            <a:ext cx="4128187" cy="545780"/>
          </a:xfrm>
          <a:prstGeom prst="rect">
            <a:avLst/>
          </a:prstGeom>
          <a:noFill/>
          <a:ln>
            <a:noFill/>
          </a:ln>
        </p:spPr>
      </p:pic>
      <p:pic>
        <p:nvPicPr>
          <p:cNvPr id="959" name="Google Shape;959;p79"/>
          <p:cNvPicPr preferRelativeResize="0"/>
          <p:nvPr/>
        </p:nvPicPr>
        <p:blipFill rotWithShape="1">
          <a:blip r:embed="rId5">
            <a:alphaModFix/>
          </a:blip>
          <a:srcRect b="11391" l="16841" r="15057" t="30947"/>
          <a:stretch/>
        </p:blipFill>
        <p:spPr>
          <a:xfrm>
            <a:off x="1624004" y="3527261"/>
            <a:ext cx="1146090" cy="862588"/>
          </a:xfrm>
          <a:prstGeom prst="rect">
            <a:avLst/>
          </a:prstGeom>
          <a:noFill/>
          <a:ln>
            <a:noFill/>
          </a:ln>
        </p:spPr>
      </p:pic>
      <p:graphicFrame>
        <p:nvGraphicFramePr>
          <p:cNvPr id="960" name="Google Shape;960;p79"/>
          <p:cNvGraphicFramePr/>
          <p:nvPr/>
        </p:nvGraphicFramePr>
        <p:xfrm>
          <a:off x="3213847" y="1509126"/>
          <a:ext cx="3000000" cy="3000000"/>
        </p:xfrm>
        <a:graphic>
          <a:graphicData uri="http://schemas.openxmlformats.org/drawingml/2006/table">
            <a:tbl>
              <a:tblPr bandRow="1" firstRow="1">
                <a:noFill/>
                <a:tableStyleId>{3B77B977-6E5B-4A3C-8A5F-D91DF64B43CE}</a:tableStyleId>
              </a:tblPr>
              <a:tblGrid>
                <a:gridCol w="2302650"/>
              </a:tblGrid>
              <a:tr h="3033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2"/>
                          </a:solidFill>
                        </a:rPr>
                        <a:t>Concept</a:t>
                      </a:r>
                      <a:endParaRPr sz="1400" u="none" cap="none" strike="noStrike">
                        <a:solidFill>
                          <a:schemeClr val="dk2"/>
                        </a:solidFill>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Library</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2F2F2"/>
                    </a:solidFill>
                  </a:tcPr>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Creative Work</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Author</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2F2F2"/>
                    </a:solidFill>
                  </a:tcPr>
                </a:tc>
              </a:tr>
              <a:tr h="304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Publisher</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2F2F2"/>
                    </a:solidFill>
                  </a:tcPr>
                </a:tc>
              </a:tr>
            </a:tbl>
          </a:graphicData>
        </a:graphic>
      </p:graphicFrame>
      <p:sp>
        <p:nvSpPr>
          <p:cNvPr id="961" name="Google Shape;961;p79"/>
          <p:cNvSpPr txBox="1"/>
          <p:nvPr/>
        </p:nvSpPr>
        <p:spPr>
          <a:xfrm>
            <a:off x="502725" y="993773"/>
            <a:ext cx="4629150" cy="307777"/>
          </a:xfrm>
          <a:prstGeom prst="rect">
            <a:avLst/>
          </a:prstGeom>
          <a:noFill/>
          <a:ln>
            <a:noFill/>
          </a:ln>
        </p:spPr>
        <p:txBody>
          <a:bodyPr anchorCtr="0" anchor="t" bIns="45700" lIns="91425" spcFirstLastPara="1" rIns="91425" wrap="square" tIns="45700">
            <a:spAutoFit/>
          </a:bodyPr>
          <a:lstStyle/>
          <a:p>
            <a:pPr indent="-330200" lvl="0" marL="457200" marR="0" rtl="0" algn="just">
              <a:lnSpc>
                <a:spcPct val="100000"/>
              </a:lnSpc>
              <a:spcBef>
                <a:spcPts val="0"/>
              </a:spcBef>
              <a:spcAft>
                <a:spcPts val="0"/>
              </a:spcAft>
              <a:buClr>
                <a:srgbClr val="000000"/>
              </a:buClr>
              <a:buSzPts val="1600"/>
              <a:buFont typeface="Arial"/>
              <a:buChar char="➢"/>
            </a:pPr>
            <a:r>
              <a:rPr b="0" i="0" lang="en-US" sz="1400" u="none" cap="none" strike="noStrike">
                <a:solidFill>
                  <a:srgbClr val="000000"/>
                </a:solidFill>
                <a:latin typeface="Arial"/>
                <a:ea typeface="Arial"/>
                <a:cs typeface="Arial"/>
                <a:sym typeface="Arial"/>
              </a:rPr>
              <a:t>Start from the </a:t>
            </a:r>
            <a:r>
              <a:rPr b="1" i="0" lang="en-US" sz="1400" u="none" cap="none" strike="noStrike">
                <a:solidFill>
                  <a:srgbClr val="000000"/>
                </a:solidFill>
                <a:latin typeface="Arial"/>
                <a:ea typeface="Arial"/>
                <a:cs typeface="Arial"/>
                <a:sym typeface="Arial"/>
              </a:rPr>
              <a:t>entities </a:t>
            </a:r>
            <a:r>
              <a:rPr b="0" i="0" lang="en-US" sz="1400" u="none" cap="none" strike="noStrike">
                <a:solidFill>
                  <a:srgbClr val="000000"/>
                </a:solidFill>
                <a:latin typeface="Arial"/>
                <a:ea typeface="Arial"/>
                <a:cs typeface="Arial"/>
                <a:sym typeface="Arial"/>
              </a:rPr>
              <a:t>we have listed.</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80"/>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6: Establish an implementation model </a:t>
            </a:r>
            <a:endParaRPr b="1" i="0" sz="2400" u="none" cap="none" strike="noStrike">
              <a:solidFill>
                <a:srgbClr val="000000"/>
              </a:solidFill>
              <a:latin typeface="Proxima Nova"/>
              <a:ea typeface="Proxima Nova"/>
              <a:cs typeface="Proxima Nova"/>
              <a:sym typeface="Proxima Nova"/>
            </a:endParaRPr>
          </a:p>
        </p:txBody>
      </p:sp>
      <p:cxnSp>
        <p:nvCxnSpPr>
          <p:cNvPr id="967" name="Google Shape;967;p80"/>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968" name="Google Shape;968;p80"/>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969" name="Google Shape;969;p80"/>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970" name="Google Shape;970;p80"/>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971" name="Google Shape;971;p80"/>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972" name="Google Shape;972;p80"/>
          <p:cNvSpPr/>
          <p:nvPr/>
        </p:nvSpPr>
        <p:spPr>
          <a:xfrm>
            <a:off x="8633525" y="133925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6</a:t>
            </a:r>
            <a:endParaRPr b="1" i="0" sz="1000" u="none" cap="none" strike="noStrike">
              <a:solidFill>
                <a:srgbClr val="000000"/>
              </a:solidFill>
              <a:latin typeface="Calibri"/>
              <a:ea typeface="Calibri"/>
              <a:cs typeface="Calibri"/>
              <a:sym typeface="Calibri"/>
            </a:endParaRPr>
          </a:p>
        </p:txBody>
      </p:sp>
      <p:sp>
        <p:nvSpPr>
          <p:cNvPr id="973" name="Google Shape;973;p80"/>
          <p:cNvSpPr/>
          <p:nvPr/>
        </p:nvSpPr>
        <p:spPr>
          <a:xfrm>
            <a:off x="8633525" y="10717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5</a:t>
            </a:r>
            <a:endParaRPr b="1" i="0" sz="1000" u="none" cap="none" strike="noStrike">
              <a:solidFill>
                <a:srgbClr val="CCCCCC"/>
              </a:solidFill>
              <a:latin typeface="Calibri"/>
              <a:ea typeface="Calibri"/>
              <a:cs typeface="Calibri"/>
              <a:sym typeface="Calibri"/>
            </a:endParaRPr>
          </a:p>
        </p:txBody>
      </p:sp>
      <p:grpSp>
        <p:nvGrpSpPr>
          <p:cNvPr id="974" name="Google Shape;974;p80"/>
          <p:cNvGrpSpPr/>
          <p:nvPr/>
        </p:nvGrpSpPr>
        <p:grpSpPr>
          <a:xfrm>
            <a:off x="8312597" y="4077556"/>
            <a:ext cx="941157" cy="823920"/>
            <a:chOff x="8312597" y="4077556"/>
            <a:chExt cx="941157" cy="823920"/>
          </a:xfrm>
        </p:grpSpPr>
        <p:pic>
          <p:nvPicPr>
            <p:cNvPr id="975" name="Google Shape;975;p80"/>
            <p:cNvPicPr preferRelativeResize="0"/>
            <p:nvPr/>
          </p:nvPicPr>
          <p:blipFill rotWithShape="1">
            <a:blip r:embed="rId3">
              <a:alphaModFix/>
            </a:blip>
            <a:srcRect b="0" l="0" r="0" t="0"/>
            <a:stretch/>
          </p:blipFill>
          <p:spPr>
            <a:xfrm>
              <a:off x="8391125" y="4491000"/>
              <a:ext cx="410476" cy="410476"/>
            </a:xfrm>
            <a:prstGeom prst="rect">
              <a:avLst/>
            </a:prstGeom>
            <a:noFill/>
            <a:ln>
              <a:noFill/>
            </a:ln>
          </p:spPr>
        </p:pic>
        <p:sp>
          <p:nvSpPr>
            <p:cNvPr id="976" name="Google Shape;976;p80"/>
            <p:cNvSpPr txBox="1"/>
            <p:nvPr/>
          </p:nvSpPr>
          <p:spPr>
            <a:xfrm rot="776456">
              <a:off x="8351152" y="4168689"/>
              <a:ext cx="864046" cy="44232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acifico"/>
                  <a:ea typeface="Pacifico"/>
                  <a:cs typeface="Pacifico"/>
                  <a:sym typeface="Pacifico"/>
                </a:rPr>
                <a:t>solution</a:t>
              </a:r>
              <a:endParaRPr b="0" i="0" sz="1400" u="none" cap="none" strike="noStrike">
                <a:solidFill>
                  <a:srgbClr val="000000"/>
                </a:solidFill>
                <a:latin typeface="Pacifico"/>
                <a:ea typeface="Pacifico"/>
                <a:cs typeface="Pacifico"/>
                <a:sym typeface="Pacifico"/>
              </a:endParaRPr>
            </a:p>
          </p:txBody>
        </p:sp>
      </p:grpSp>
      <p:sp>
        <p:nvSpPr>
          <p:cNvPr id="977" name="Google Shape;977;p80"/>
          <p:cNvSpPr txBox="1"/>
          <p:nvPr/>
        </p:nvSpPr>
        <p:spPr>
          <a:xfrm>
            <a:off x="342399" y="4575893"/>
            <a:ext cx="4577043" cy="261610"/>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https://data.vlaanderen.be/doc/applicatieprofiel/persoon-basis/</a:t>
            </a:r>
            <a:endParaRPr/>
          </a:p>
        </p:txBody>
      </p:sp>
      <p:sp>
        <p:nvSpPr>
          <p:cNvPr id="978" name="Google Shape;978;p80"/>
          <p:cNvSpPr txBox="1"/>
          <p:nvPr/>
        </p:nvSpPr>
        <p:spPr>
          <a:xfrm>
            <a:off x="4820771" y="3752230"/>
            <a:ext cx="4226858" cy="261610"/>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https://data.vlaanderen.be/doc/applicatieprofiel/organisatie-basis/</a:t>
            </a:r>
            <a:endParaRPr/>
          </a:p>
        </p:txBody>
      </p:sp>
      <p:pic>
        <p:nvPicPr>
          <p:cNvPr id="979" name="Google Shape;979;p80"/>
          <p:cNvPicPr preferRelativeResize="0"/>
          <p:nvPr/>
        </p:nvPicPr>
        <p:blipFill rotWithShape="1">
          <a:blip r:embed="rId4">
            <a:alphaModFix/>
          </a:blip>
          <a:srcRect b="14583" l="5862" r="4222" t="34578"/>
          <a:stretch/>
        </p:blipFill>
        <p:spPr>
          <a:xfrm>
            <a:off x="4919442" y="3110168"/>
            <a:ext cx="4128187" cy="545780"/>
          </a:xfrm>
          <a:prstGeom prst="rect">
            <a:avLst/>
          </a:prstGeom>
          <a:noFill/>
          <a:ln>
            <a:noFill/>
          </a:ln>
        </p:spPr>
      </p:pic>
      <p:pic>
        <p:nvPicPr>
          <p:cNvPr id="980" name="Google Shape;980;p80"/>
          <p:cNvPicPr preferRelativeResize="0"/>
          <p:nvPr/>
        </p:nvPicPr>
        <p:blipFill rotWithShape="1">
          <a:blip r:embed="rId5">
            <a:alphaModFix/>
          </a:blip>
          <a:srcRect b="11391" l="16841" r="15057" t="30947"/>
          <a:stretch/>
        </p:blipFill>
        <p:spPr>
          <a:xfrm>
            <a:off x="1624004" y="3527261"/>
            <a:ext cx="1146090" cy="862588"/>
          </a:xfrm>
          <a:prstGeom prst="rect">
            <a:avLst/>
          </a:prstGeom>
          <a:noFill/>
          <a:ln>
            <a:noFill/>
          </a:ln>
        </p:spPr>
      </p:pic>
      <p:graphicFrame>
        <p:nvGraphicFramePr>
          <p:cNvPr id="981" name="Google Shape;981;p80"/>
          <p:cNvGraphicFramePr/>
          <p:nvPr/>
        </p:nvGraphicFramePr>
        <p:xfrm>
          <a:off x="3213847" y="1509126"/>
          <a:ext cx="3000000" cy="3000000"/>
        </p:xfrm>
        <a:graphic>
          <a:graphicData uri="http://schemas.openxmlformats.org/drawingml/2006/table">
            <a:tbl>
              <a:tblPr bandRow="1" firstRow="1">
                <a:noFill/>
                <a:tableStyleId>{3B77B977-6E5B-4A3C-8A5F-D91DF64B43CE}</a:tableStyleId>
              </a:tblPr>
              <a:tblGrid>
                <a:gridCol w="2302650"/>
              </a:tblGrid>
              <a:tr h="3033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2"/>
                          </a:solidFill>
                        </a:rPr>
                        <a:t>Concept</a:t>
                      </a:r>
                      <a:endParaRPr sz="1400" u="none" cap="none" strike="noStrike">
                        <a:solidFill>
                          <a:schemeClr val="dk2"/>
                        </a:solidFill>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Library</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2F2F2"/>
                    </a:solidFill>
                  </a:tcPr>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Creative Work</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220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Author</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2F2F2"/>
                    </a:solidFill>
                  </a:tcPr>
                </a:tc>
              </a:tr>
              <a:tr h="3048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Publisher</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2F2F2"/>
                    </a:solidFill>
                  </a:tcPr>
                </a:tc>
              </a:tr>
            </a:tbl>
          </a:graphicData>
        </a:graphic>
      </p:graphicFrame>
      <p:sp>
        <p:nvSpPr>
          <p:cNvPr id="982" name="Google Shape;982;p80"/>
          <p:cNvSpPr txBox="1"/>
          <p:nvPr/>
        </p:nvSpPr>
        <p:spPr>
          <a:xfrm>
            <a:off x="502725" y="993773"/>
            <a:ext cx="4629150" cy="307777"/>
          </a:xfrm>
          <a:prstGeom prst="rect">
            <a:avLst/>
          </a:prstGeom>
          <a:noFill/>
          <a:ln>
            <a:noFill/>
          </a:ln>
        </p:spPr>
        <p:txBody>
          <a:bodyPr anchorCtr="0" anchor="t" bIns="45700" lIns="91425" spcFirstLastPara="1" rIns="91425" wrap="square" tIns="45700">
            <a:spAutoFit/>
          </a:bodyPr>
          <a:lstStyle/>
          <a:p>
            <a:pPr indent="-330200" lvl="0" marL="457200" marR="0" rtl="0" algn="just">
              <a:lnSpc>
                <a:spcPct val="100000"/>
              </a:lnSpc>
              <a:spcBef>
                <a:spcPts val="0"/>
              </a:spcBef>
              <a:spcAft>
                <a:spcPts val="0"/>
              </a:spcAft>
              <a:buClr>
                <a:srgbClr val="000000"/>
              </a:buClr>
              <a:buSzPts val="1600"/>
              <a:buFont typeface="Arial"/>
              <a:buChar char="➢"/>
            </a:pPr>
            <a:r>
              <a:rPr b="0" i="0" lang="en-US" sz="1400" u="none" cap="none" strike="noStrike">
                <a:solidFill>
                  <a:srgbClr val="000000"/>
                </a:solidFill>
                <a:latin typeface="Arial"/>
                <a:ea typeface="Arial"/>
                <a:cs typeface="Arial"/>
                <a:sym typeface="Arial"/>
              </a:rPr>
              <a:t>Start from the </a:t>
            </a:r>
            <a:r>
              <a:rPr b="1" i="0" lang="en-US" sz="1400" u="none" cap="none" strike="noStrike">
                <a:solidFill>
                  <a:srgbClr val="000000"/>
                </a:solidFill>
                <a:latin typeface="Arial"/>
                <a:ea typeface="Arial"/>
                <a:cs typeface="Arial"/>
                <a:sym typeface="Arial"/>
              </a:rPr>
              <a:t>entities </a:t>
            </a:r>
            <a:r>
              <a:rPr b="0" i="0" lang="en-US" sz="1400" u="none" cap="none" strike="noStrike">
                <a:solidFill>
                  <a:srgbClr val="000000"/>
                </a:solidFill>
                <a:latin typeface="Arial"/>
                <a:ea typeface="Arial"/>
                <a:cs typeface="Arial"/>
                <a:sym typeface="Arial"/>
              </a:rPr>
              <a:t>we have listed.</a:t>
            </a:r>
            <a:endParaRPr/>
          </a:p>
        </p:txBody>
      </p:sp>
      <p:pic>
        <p:nvPicPr>
          <p:cNvPr id="983" name="Google Shape;983;p80"/>
          <p:cNvPicPr preferRelativeResize="0"/>
          <p:nvPr/>
        </p:nvPicPr>
        <p:blipFill rotWithShape="1">
          <a:blip r:embed="rId6">
            <a:alphaModFix/>
          </a:blip>
          <a:srcRect b="13956" l="14861" r="11194" t="34686"/>
          <a:stretch/>
        </p:blipFill>
        <p:spPr>
          <a:xfrm>
            <a:off x="893075" y="1806040"/>
            <a:ext cx="1556338" cy="694553"/>
          </a:xfrm>
          <a:prstGeom prst="rect">
            <a:avLst/>
          </a:prstGeom>
          <a:noFill/>
          <a:ln>
            <a:noFill/>
          </a:ln>
        </p:spPr>
      </p:pic>
      <p:sp>
        <p:nvSpPr>
          <p:cNvPr id="984" name="Google Shape;984;p80"/>
          <p:cNvSpPr txBox="1"/>
          <p:nvPr/>
        </p:nvSpPr>
        <p:spPr>
          <a:xfrm>
            <a:off x="342399" y="2526854"/>
            <a:ext cx="2558383" cy="261610"/>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https://schema.org/CreativeWork</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81"/>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6: Establish an implementation model </a:t>
            </a:r>
            <a:endParaRPr b="1" i="0" sz="2400" u="none" cap="none" strike="noStrike">
              <a:solidFill>
                <a:srgbClr val="000000"/>
              </a:solidFill>
              <a:latin typeface="Proxima Nova"/>
              <a:ea typeface="Proxima Nova"/>
              <a:cs typeface="Proxima Nova"/>
              <a:sym typeface="Proxima Nova"/>
            </a:endParaRPr>
          </a:p>
        </p:txBody>
      </p:sp>
      <p:cxnSp>
        <p:nvCxnSpPr>
          <p:cNvPr id="990" name="Google Shape;990;p81"/>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991" name="Google Shape;991;p81"/>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992" name="Google Shape;992;p81"/>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993" name="Google Shape;993;p81"/>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994" name="Google Shape;994;p81"/>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995" name="Google Shape;995;p81"/>
          <p:cNvSpPr/>
          <p:nvPr/>
        </p:nvSpPr>
        <p:spPr>
          <a:xfrm>
            <a:off x="8633525" y="133925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6</a:t>
            </a:r>
            <a:endParaRPr b="1" i="0" sz="1000" u="none" cap="none" strike="noStrike">
              <a:solidFill>
                <a:srgbClr val="000000"/>
              </a:solidFill>
              <a:latin typeface="Calibri"/>
              <a:ea typeface="Calibri"/>
              <a:cs typeface="Calibri"/>
              <a:sym typeface="Calibri"/>
            </a:endParaRPr>
          </a:p>
        </p:txBody>
      </p:sp>
      <p:sp>
        <p:nvSpPr>
          <p:cNvPr id="996" name="Google Shape;996;p81"/>
          <p:cNvSpPr/>
          <p:nvPr/>
        </p:nvSpPr>
        <p:spPr>
          <a:xfrm>
            <a:off x="8633525" y="10717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5</a:t>
            </a:r>
            <a:endParaRPr b="1" i="0" sz="1000" u="none" cap="none" strike="noStrike">
              <a:solidFill>
                <a:srgbClr val="CCCCCC"/>
              </a:solidFill>
              <a:latin typeface="Calibri"/>
              <a:ea typeface="Calibri"/>
              <a:cs typeface="Calibri"/>
              <a:sym typeface="Calibri"/>
            </a:endParaRPr>
          </a:p>
        </p:txBody>
      </p:sp>
      <p:grpSp>
        <p:nvGrpSpPr>
          <p:cNvPr id="997" name="Google Shape;997;p81"/>
          <p:cNvGrpSpPr/>
          <p:nvPr/>
        </p:nvGrpSpPr>
        <p:grpSpPr>
          <a:xfrm>
            <a:off x="8312597" y="4077556"/>
            <a:ext cx="941157" cy="823920"/>
            <a:chOff x="8312597" y="4077556"/>
            <a:chExt cx="941157" cy="823920"/>
          </a:xfrm>
        </p:grpSpPr>
        <p:pic>
          <p:nvPicPr>
            <p:cNvPr id="998" name="Google Shape;998;p81"/>
            <p:cNvPicPr preferRelativeResize="0"/>
            <p:nvPr/>
          </p:nvPicPr>
          <p:blipFill rotWithShape="1">
            <a:blip r:embed="rId3">
              <a:alphaModFix/>
            </a:blip>
            <a:srcRect b="0" l="0" r="0" t="0"/>
            <a:stretch/>
          </p:blipFill>
          <p:spPr>
            <a:xfrm>
              <a:off x="8391125" y="4491000"/>
              <a:ext cx="410476" cy="410476"/>
            </a:xfrm>
            <a:prstGeom prst="rect">
              <a:avLst/>
            </a:prstGeom>
            <a:noFill/>
            <a:ln>
              <a:noFill/>
            </a:ln>
          </p:spPr>
        </p:pic>
        <p:sp>
          <p:nvSpPr>
            <p:cNvPr id="999" name="Google Shape;999;p81"/>
            <p:cNvSpPr txBox="1"/>
            <p:nvPr/>
          </p:nvSpPr>
          <p:spPr>
            <a:xfrm rot="776456">
              <a:off x="8351152" y="4168689"/>
              <a:ext cx="864046" cy="44232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acifico"/>
                  <a:ea typeface="Pacifico"/>
                  <a:cs typeface="Pacifico"/>
                  <a:sym typeface="Pacifico"/>
                </a:rPr>
                <a:t>solution</a:t>
              </a:r>
              <a:endParaRPr b="0" i="0" sz="1400" u="none" cap="none" strike="noStrike">
                <a:solidFill>
                  <a:srgbClr val="000000"/>
                </a:solidFill>
                <a:latin typeface="Pacifico"/>
                <a:ea typeface="Pacifico"/>
                <a:cs typeface="Pacifico"/>
                <a:sym typeface="Pacifico"/>
              </a:endParaRPr>
            </a:p>
          </p:txBody>
        </p:sp>
      </p:grpSp>
      <p:sp>
        <p:nvSpPr>
          <p:cNvPr id="1000" name="Google Shape;1000;p81"/>
          <p:cNvSpPr txBox="1"/>
          <p:nvPr/>
        </p:nvSpPr>
        <p:spPr>
          <a:xfrm>
            <a:off x="342399" y="4575893"/>
            <a:ext cx="4577043" cy="261610"/>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https://data.vlaanderen.be/doc/applicatieprofiel/persoon-basis/</a:t>
            </a:r>
            <a:endParaRPr/>
          </a:p>
        </p:txBody>
      </p:sp>
      <p:sp>
        <p:nvSpPr>
          <p:cNvPr id="1001" name="Google Shape;1001;p81"/>
          <p:cNvSpPr txBox="1"/>
          <p:nvPr/>
        </p:nvSpPr>
        <p:spPr>
          <a:xfrm>
            <a:off x="4820771" y="3752230"/>
            <a:ext cx="4226858" cy="261610"/>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https://data.vlaanderen.be/doc/applicatieprofiel/organisatie-basis/</a:t>
            </a:r>
            <a:endParaRPr/>
          </a:p>
        </p:txBody>
      </p:sp>
      <p:sp>
        <p:nvSpPr>
          <p:cNvPr id="1002" name="Google Shape;1002;p81"/>
          <p:cNvSpPr txBox="1"/>
          <p:nvPr/>
        </p:nvSpPr>
        <p:spPr>
          <a:xfrm>
            <a:off x="502725" y="993773"/>
            <a:ext cx="4629150" cy="307777"/>
          </a:xfrm>
          <a:prstGeom prst="rect">
            <a:avLst/>
          </a:prstGeom>
          <a:noFill/>
          <a:ln>
            <a:noFill/>
          </a:ln>
        </p:spPr>
        <p:txBody>
          <a:bodyPr anchorCtr="0" anchor="t" bIns="45700" lIns="91425" spcFirstLastPara="1" rIns="91425" wrap="square" tIns="45700">
            <a:spAutoFit/>
          </a:bodyPr>
          <a:lstStyle/>
          <a:p>
            <a:pPr indent="-330200" lvl="0" marL="457200" marR="0" rtl="0" algn="just">
              <a:lnSpc>
                <a:spcPct val="100000"/>
              </a:lnSpc>
              <a:spcBef>
                <a:spcPts val="0"/>
              </a:spcBef>
              <a:spcAft>
                <a:spcPts val="0"/>
              </a:spcAft>
              <a:buClr>
                <a:srgbClr val="000000"/>
              </a:buClr>
              <a:buSzPts val="1600"/>
              <a:buFont typeface="Arial"/>
              <a:buChar char="➢"/>
            </a:pPr>
            <a:r>
              <a:rPr b="0" i="0" lang="en-US" sz="1400" u="none" cap="none" strike="noStrike">
                <a:solidFill>
                  <a:srgbClr val="000000"/>
                </a:solidFill>
                <a:latin typeface="Arial"/>
                <a:ea typeface="Arial"/>
                <a:cs typeface="Arial"/>
                <a:sym typeface="Arial"/>
              </a:rPr>
              <a:t>Add </a:t>
            </a:r>
            <a:r>
              <a:rPr b="1" i="0" lang="en-US" sz="1400" u="none" cap="none" strike="noStrike">
                <a:solidFill>
                  <a:srgbClr val="000000"/>
                </a:solidFill>
                <a:latin typeface="Arial"/>
                <a:ea typeface="Arial"/>
                <a:cs typeface="Arial"/>
                <a:sym typeface="Arial"/>
              </a:rPr>
              <a:t>attributes</a:t>
            </a:r>
            <a:r>
              <a:rPr b="0" i="0" lang="en-US" sz="1400" u="none" cap="none" strike="noStrike">
                <a:solidFill>
                  <a:srgbClr val="000000"/>
                </a:solidFill>
                <a:latin typeface="Arial"/>
                <a:ea typeface="Arial"/>
                <a:cs typeface="Arial"/>
                <a:sym typeface="Arial"/>
              </a:rPr>
              <a:t> to the model</a:t>
            </a:r>
            <a:endParaRPr/>
          </a:p>
        </p:txBody>
      </p:sp>
      <p:sp>
        <p:nvSpPr>
          <p:cNvPr id="1003" name="Google Shape;1003;p81"/>
          <p:cNvSpPr txBox="1"/>
          <p:nvPr/>
        </p:nvSpPr>
        <p:spPr>
          <a:xfrm>
            <a:off x="342399" y="2806674"/>
            <a:ext cx="2558383" cy="261610"/>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https://schema.org/CreativeWork</a:t>
            </a:r>
            <a:endParaRPr/>
          </a:p>
        </p:txBody>
      </p:sp>
      <p:pic>
        <p:nvPicPr>
          <p:cNvPr id="1004" name="Google Shape;1004;p81"/>
          <p:cNvPicPr preferRelativeResize="0"/>
          <p:nvPr/>
        </p:nvPicPr>
        <p:blipFill rotWithShape="1">
          <a:blip r:embed="rId4">
            <a:alphaModFix/>
          </a:blip>
          <a:srcRect b="9248" l="15547" r="11029" t="22617"/>
          <a:stretch/>
        </p:blipFill>
        <p:spPr>
          <a:xfrm>
            <a:off x="986233" y="1427258"/>
            <a:ext cx="1482522" cy="1276698"/>
          </a:xfrm>
          <a:prstGeom prst="rect">
            <a:avLst/>
          </a:prstGeom>
          <a:noFill/>
          <a:ln>
            <a:noFill/>
          </a:ln>
        </p:spPr>
      </p:pic>
      <p:pic>
        <p:nvPicPr>
          <p:cNvPr id="1005" name="Google Shape;1005;p81"/>
          <p:cNvPicPr preferRelativeResize="0"/>
          <p:nvPr/>
        </p:nvPicPr>
        <p:blipFill rotWithShape="1">
          <a:blip r:embed="rId5">
            <a:alphaModFix/>
          </a:blip>
          <a:srcRect b="10290" l="11771" r="9259" t="27170"/>
          <a:stretch/>
        </p:blipFill>
        <p:spPr>
          <a:xfrm>
            <a:off x="1221435" y="3395064"/>
            <a:ext cx="1902759" cy="1095936"/>
          </a:xfrm>
          <a:prstGeom prst="rect">
            <a:avLst/>
          </a:prstGeom>
          <a:noFill/>
          <a:ln>
            <a:noFill/>
          </a:ln>
        </p:spPr>
      </p:pic>
      <p:pic>
        <p:nvPicPr>
          <p:cNvPr id="1006" name="Google Shape;1006;p81"/>
          <p:cNvPicPr preferRelativeResize="0"/>
          <p:nvPr/>
        </p:nvPicPr>
        <p:blipFill rotWithShape="1">
          <a:blip r:embed="rId6">
            <a:alphaModFix/>
          </a:blip>
          <a:srcRect b="7969" l="13553" r="8674" t="24397"/>
          <a:stretch/>
        </p:blipFill>
        <p:spPr>
          <a:xfrm>
            <a:off x="4428559" y="2475157"/>
            <a:ext cx="1822076" cy="1198071"/>
          </a:xfrm>
          <a:prstGeom prst="rect">
            <a:avLst/>
          </a:prstGeom>
          <a:noFill/>
          <a:ln>
            <a:noFill/>
          </a:ln>
        </p:spPr>
      </p:pic>
      <p:pic>
        <p:nvPicPr>
          <p:cNvPr id="1007" name="Google Shape;1007;p81"/>
          <p:cNvPicPr preferRelativeResize="0"/>
          <p:nvPr/>
        </p:nvPicPr>
        <p:blipFill rotWithShape="1">
          <a:blip r:embed="rId7">
            <a:alphaModFix/>
          </a:blip>
          <a:srcRect b="9307" l="8237" r="8300" t="25703"/>
          <a:stretch/>
        </p:blipFill>
        <p:spPr>
          <a:xfrm>
            <a:off x="6250635" y="2475157"/>
            <a:ext cx="2893365" cy="121314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82"/>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6: Establish an implementation model </a:t>
            </a:r>
            <a:endParaRPr b="1" i="0" sz="2400" u="none" cap="none" strike="noStrike">
              <a:solidFill>
                <a:srgbClr val="000000"/>
              </a:solidFill>
              <a:latin typeface="Proxima Nova"/>
              <a:ea typeface="Proxima Nova"/>
              <a:cs typeface="Proxima Nova"/>
              <a:sym typeface="Proxima Nova"/>
            </a:endParaRPr>
          </a:p>
        </p:txBody>
      </p:sp>
      <p:cxnSp>
        <p:nvCxnSpPr>
          <p:cNvPr id="1013" name="Google Shape;1013;p82"/>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1014" name="Google Shape;1014;p82"/>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1015" name="Google Shape;1015;p82"/>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1016" name="Google Shape;1016;p82"/>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1017" name="Google Shape;1017;p82"/>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1018" name="Google Shape;1018;p82"/>
          <p:cNvSpPr/>
          <p:nvPr/>
        </p:nvSpPr>
        <p:spPr>
          <a:xfrm>
            <a:off x="8633525" y="133925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6</a:t>
            </a:r>
            <a:endParaRPr b="1" i="0" sz="1000" u="none" cap="none" strike="noStrike">
              <a:solidFill>
                <a:srgbClr val="000000"/>
              </a:solidFill>
              <a:latin typeface="Calibri"/>
              <a:ea typeface="Calibri"/>
              <a:cs typeface="Calibri"/>
              <a:sym typeface="Calibri"/>
            </a:endParaRPr>
          </a:p>
        </p:txBody>
      </p:sp>
      <p:sp>
        <p:nvSpPr>
          <p:cNvPr id="1019" name="Google Shape;1019;p82"/>
          <p:cNvSpPr/>
          <p:nvPr/>
        </p:nvSpPr>
        <p:spPr>
          <a:xfrm>
            <a:off x="8633525" y="10717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5</a:t>
            </a:r>
            <a:endParaRPr b="1" i="0" sz="1000" u="none" cap="none" strike="noStrike">
              <a:solidFill>
                <a:srgbClr val="CCCCCC"/>
              </a:solidFill>
              <a:latin typeface="Calibri"/>
              <a:ea typeface="Calibri"/>
              <a:cs typeface="Calibri"/>
              <a:sym typeface="Calibri"/>
            </a:endParaRPr>
          </a:p>
        </p:txBody>
      </p:sp>
      <p:grpSp>
        <p:nvGrpSpPr>
          <p:cNvPr id="1020" name="Google Shape;1020;p82"/>
          <p:cNvGrpSpPr/>
          <p:nvPr/>
        </p:nvGrpSpPr>
        <p:grpSpPr>
          <a:xfrm>
            <a:off x="8312597" y="4077556"/>
            <a:ext cx="941157" cy="823920"/>
            <a:chOff x="8312597" y="4077556"/>
            <a:chExt cx="941157" cy="823920"/>
          </a:xfrm>
        </p:grpSpPr>
        <p:pic>
          <p:nvPicPr>
            <p:cNvPr id="1021" name="Google Shape;1021;p82"/>
            <p:cNvPicPr preferRelativeResize="0"/>
            <p:nvPr/>
          </p:nvPicPr>
          <p:blipFill rotWithShape="1">
            <a:blip r:embed="rId3">
              <a:alphaModFix/>
            </a:blip>
            <a:srcRect b="0" l="0" r="0" t="0"/>
            <a:stretch/>
          </p:blipFill>
          <p:spPr>
            <a:xfrm>
              <a:off x="8391125" y="4491000"/>
              <a:ext cx="410476" cy="410476"/>
            </a:xfrm>
            <a:prstGeom prst="rect">
              <a:avLst/>
            </a:prstGeom>
            <a:noFill/>
            <a:ln>
              <a:noFill/>
            </a:ln>
          </p:spPr>
        </p:pic>
        <p:sp>
          <p:nvSpPr>
            <p:cNvPr id="1022" name="Google Shape;1022;p82"/>
            <p:cNvSpPr txBox="1"/>
            <p:nvPr/>
          </p:nvSpPr>
          <p:spPr>
            <a:xfrm rot="776456">
              <a:off x="8351152" y="4168689"/>
              <a:ext cx="864046" cy="44232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acifico"/>
                  <a:ea typeface="Pacifico"/>
                  <a:cs typeface="Pacifico"/>
                  <a:sym typeface="Pacifico"/>
                </a:rPr>
                <a:t>solution</a:t>
              </a:r>
              <a:endParaRPr b="0" i="0" sz="1400" u="none" cap="none" strike="noStrike">
                <a:solidFill>
                  <a:srgbClr val="000000"/>
                </a:solidFill>
                <a:latin typeface="Pacifico"/>
                <a:ea typeface="Pacifico"/>
                <a:cs typeface="Pacifico"/>
                <a:sym typeface="Pacifico"/>
              </a:endParaRPr>
            </a:p>
          </p:txBody>
        </p:sp>
      </p:grpSp>
      <p:sp>
        <p:nvSpPr>
          <p:cNvPr id="1023" name="Google Shape;1023;p82"/>
          <p:cNvSpPr txBox="1"/>
          <p:nvPr/>
        </p:nvSpPr>
        <p:spPr>
          <a:xfrm>
            <a:off x="502725" y="993773"/>
            <a:ext cx="4629150" cy="307777"/>
          </a:xfrm>
          <a:prstGeom prst="rect">
            <a:avLst/>
          </a:prstGeom>
          <a:noFill/>
          <a:ln>
            <a:noFill/>
          </a:ln>
        </p:spPr>
        <p:txBody>
          <a:bodyPr anchorCtr="0" anchor="t" bIns="45700" lIns="91425" spcFirstLastPara="1" rIns="91425" wrap="square" tIns="45700">
            <a:spAutoFit/>
          </a:bodyPr>
          <a:lstStyle/>
          <a:p>
            <a:pPr indent="-330200" lvl="0" marL="457200" marR="0" rtl="0" algn="just">
              <a:lnSpc>
                <a:spcPct val="100000"/>
              </a:lnSpc>
              <a:spcBef>
                <a:spcPts val="0"/>
              </a:spcBef>
              <a:spcAft>
                <a:spcPts val="0"/>
              </a:spcAft>
              <a:buClr>
                <a:srgbClr val="000000"/>
              </a:buClr>
              <a:buSzPts val="1600"/>
              <a:buFont typeface="Arial"/>
              <a:buChar char="➢"/>
            </a:pPr>
            <a:r>
              <a:rPr b="0" i="0" lang="en-US" sz="1400" u="none" cap="none" strike="noStrike">
                <a:solidFill>
                  <a:srgbClr val="000000"/>
                </a:solidFill>
                <a:latin typeface="Arial"/>
                <a:ea typeface="Arial"/>
                <a:cs typeface="Arial"/>
                <a:sym typeface="Arial"/>
              </a:rPr>
              <a:t>Add </a:t>
            </a:r>
            <a:r>
              <a:rPr b="1" i="0" lang="en-US" sz="1400" u="none" cap="none" strike="noStrike">
                <a:solidFill>
                  <a:srgbClr val="000000"/>
                </a:solidFill>
                <a:latin typeface="Arial"/>
                <a:ea typeface="Arial"/>
                <a:cs typeface="Arial"/>
                <a:sym typeface="Arial"/>
              </a:rPr>
              <a:t>relationships</a:t>
            </a:r>
            <a:r>
              <a:rPr b="0" i="0" lang="en-US" sz="1400" u="none" cap="none" strike="noStrike">
                <a:solidFill>
                  <a:srgbClr val="000000"/>
                </a:solidFill>
                <a:latin typeface="Arial"/>
                <a:ea typeface="Arial"/>
                <a:cs typeface="Arial"/>
                <a:sym typeface="Arial"/>
              </a:rPr>
              <a:t> to the model: </a:t>
            </a:r>
            <a:endParaRPr/>
          </a:p>
        </p:txBody>
      </p:sp>
      <p:pic>
        <p:nvPicPr>
          <p:cNvPr id="1024" name="Google Shape;1024;p82"/>
          <p:cNvPicPr preferRelativeResize="0"/>
          <p:nvPr/>
        </p:nvPicPr>
        <p:blipFill rotWithShape="1">
          <a:blip r:embed="rId4">
            <a:alphaModFix/>
          </a:blip>
          <a:srcRect b="57740" l="3088" r="42351" t="10337"/>
          <a:stretch/>
        </p:blipFill>
        <p:spPr>
          <a:xfrm>
            <a:off x="826519" y="1460451"/>
            <a:ext cx="4169063" cy="1111300"/>
          </a:xfrm>
          <a:prstGeom prst="rect">
            <a:avLst/>
          </a:prstGeom>
          <a:noFill/>
          <a:ln>
            <a:noFill/>
          </a:ln>
        </p:spPr>
      </p:pic>
      <p:sp>
        <p:nvSpPr>
          <p:cNvPr id="1025" name="Google Shape;1025;p82"/>
          <p:cNvSpPr/>
          <p:nvPr/>
        </p:nvSpPr>
        <p:spPr>
          <a:xfrm>
            <a:off x="826519" y="2390356"/>
            <a:ext cx="1514250" cy="46392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83"/>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6: Establish an implementation model </a:t>
            </a:r>
            <a:endParaRPr b="1" i="0" sz="2400" u="none" cap="none" strike="noStrike">
              <a:solidFill>
                <a:srgbClr val="000000"/>
              </a:solidFill>
              <a:latin typeface="Proxima Nova"/>
              <a:ea typeface="Proxima Nova"/>
              <a:cs typeface="Proxima Nova"/>
              <a:sym typeface="Proxima Nova"/>
            </a:endParaRPr>
          </a:p>
        </p:txBody>
      </p:sp>
      <p:cxnSp>
        <p:nvCxnSpPr>
          <p:cNvPr id="1031" name="Google Shape;1031;p83"/>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1032" name="Google Shape;1032;p83"/>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1033" name="Google Shape;1033;p83"/>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1034" name="Google Shape;1034;p83"/>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1035" name="Google Shape;1035;p83"/>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1036" name="Google Shape;1036;p83"/>
          <p:cNvSpPr/>
          <p:nvPr/>
        </p:nvSpPr>
        <p:spPr>
          <a:xfrm>
            <a:off x="8633525" y="133925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6</a:t>
            </a:r>
            <a:endParaRPr b="1" i="0" sz="1000" u="none" cap="none" strike="noStrike">
              <a:solidFill>
                <a:srgbClr val="000000"/>
              </a:solidFill>
              <a:latin typeface="Calibri"/>
              <a:ea typeface="Calibri"/>
              <a:cs typeface="Calibri"/>
              <a:sym typeface="Calibri"/>
            </a:endParaRPr>
          </a:p>
        </p:txBody>
      </p:sp>
      <p:sp>
        <p:nvSpPr>
          <p:cNvPr id="1037" name="Google Shape;1037;p83"/>
          <p:cNvSpPr/>
          <p:nvPr/>
        </p:nvSpPr>
        <p:spPr>
          <a:xfrm>
            <a:off x="8633525" y="10717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5</a:t>
            </a:r>
            <a:endParaRPr b="1" i="0" sz="1000" u="none" cap="none" strike="noStrike">
              <a:solidFill>
                <a:srgbClr val="CCCCCC"/>
              </a:solidFill>
              <a:latin typeface="Calibri"/>
              <a:ea typeface="Calibri"/>
              <a:cs typeface="Calibri"/>
              <a:sym typeface="Calibri"/>
            </a:endParaRPr>
          </a:p>
        </p:txBody>
      </p:sp>
      <p:grpSp>
        <p:nvGrpSpPr>
          <p:cNvPr id="1038" name="Google Shape;1038;p83"/>
          <p:cNvGrpSpPr/>
          <p:nvPr/>
        </p:nvGrpSpPr>
        <p:grpSpPr>
          <a:xfrm>
            <a:off x="8312597" y="4077556"/>
            <a:ext cx="941157" cy="823920"/>
            <a:chOff x="8312597" y="4077556"/>
            <a:chExt cx="941157" cy="823920"/>
          </a:xfrm>
        </p:grpSpPr>
        <p:pic>
          <p:nvPicPr>
            <p:cNvPr id="1039" name="Google Shape;1039;p83"/>
            <p:cNvPicPr preferRelativeResize="0"/>
            <p:nvPr/>
          </p:nvPicPr>
          <p:blipFill rotWithShape="1">
            <a:blip r:embed="rId3">
              <a:alphaModFix/>
            </a:blip>
            <a:srcRect b="0" l="0" r="0" t="0"/>
            <a:stretch/>
          </p:blipFill>
          <p:spPr>
            <a:xfrm>
              <a:off x="8391125" y="4491000"/>
              <a:ext cx="410476" cy="410476"/>
            </a:xfrm>
            <a:prstGeom prst="rect">
              <a:avLst/>
            </a:prstGeom>
            <a:noFill/>
            <a:ln>
              <a:noFill/>
            </a:ln>
          </p:spPr>
        </p:pic>
        <p:sp>
          <p:nvSpPr>
            <p:cNvPr id="1040" name="Google Shape;1040;p83"/>
            <p:cNvSpPr txBox="1"/>
            <p:nvPr/>
          </p:nvSpPr>
          <p:spPr>
            <a:xfrm rot="776456">
              <a:off x="8351152" y="4168689"/>
              <a:ext cx="864046" cy="44232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acifico"/>
                  <a:ea typeface="Pacifico"/>
                  <a:cs typeface="Pacifico"/>
                  <a:sym typeface="Pacifico"/>
                </a:rPr>
                <a:t>solution</a:t>
              </a:r>
              <a:endParaRPr b="0" i="0" sz="1400" u="none" cap="none" strike="noStrike">
                <a:solidFill>
                  <a:srgbClr val="000000"/>
                </a:solidFill>
                <a:latin typeface="Pacifico"/>
                <a:ea typeface="Pacifico"/>
                <a:cs typeface="Pacifico"/>
                <a:sym typeface="Pacifico"/>
              </a:endParaRPr>
            </a:p>
          </p:txBody>
        </p:sp>
      </p:grpSp>
      <p:sp>
        <p:nvSpPr>
          <p:cNvPr id="1041" name="Google Shape;1041;p83"/>
          <p:cNvSpPr txBox="1"/>
          <p:nvPr/>
        </p:nvSpPr>
        <p:spPr>
          <a:xfrm>
            <a:off x="502725" y="993773"/>
            <a:ext cx="4629150" cy="307777"/>
          </a:xfrm>
          <a:prstGeom prst="rect">
            <a:avLst/>
          </a:prstGeom>
          <a:noFill/>
          <a:ln>
            <a:noFill/>
          </a:ln>
        </p:spPr>
        <p:txBody>
          <a:bodyPr anchorCtr="0" anchor="t" bIns="45700" lIns="91425" spcFirstLastPara="1" rIns="91425" wrap="square" tIns="45700">
            <a:spAutoFit/>
          </a:bodyPr>
          <a:lstStyle/>
          <a:p>
            <a:pPr indent="-330200" lvl="0" marL="457200" marR="0" rtl="0" algn="just">
              <a:lnSpc>
                <a:spcPct val="100000"/>
              </a:lnSpc>
              <a:spcBef>
                <a:spcPts val="0"/>
              </a:spcBef>
              <a:spcAft>
                <a:spcPts val="0"/>
              </a:spcAft>
              <a:buClr>
                <a:srgbClr val="000000"/>
              </a:buClr>
              <a:buSzPts val="1600"/>
              <a:buFont typeface="Arial"/>
              <a:buChar char="➢"/>
            </a:pPr>
            <a:r>
              <a:rPr b="0" i="0" lang="en-US" sz="1400" u="none" cap="none" strike="noStrike">
                <a:solidFill>
                  <a:srgbClr val="000000"/>
                </a:solidFill>
                <a:latin typeface="Arial"/>
                <a:ea typeface="Arial"/>
                <a:cs typeface="Arial"/>
                <a:sym typeface="Arial"/>
              </a:rPr>
              <a:t>Add </a:t>
            </a:r>
            <a:r>
              <a:rPr b="1" i="0" lang="en-US" sz="1400" u="none" cap="none" strike="noStrike">
                <a:solidFill>
                  <a:srgbClr val="000000"/>
                </a:solidFill>
                <a:latin typeface="Arial"/>
                <a:ea typeface="Arial"/>
                <a:cs typeface="Arial"/>
                <a:sym typeface="Arial"/>
              </a:rPr>
              <a:t>relationships</a:t>
            </a:r>
            <a:r>
              <a:rPr b="0" i="0" lang="en-US" sz="1400" u="none" cap="none" strike="noStrike">
                <a:solidFill>
                  <a:srgbClr val="000000"/>
                </a:solidFill>
                <a:latin typeface="Arial"/>
                <a:ea typeface="Arial"/>
                <a:cs typeface="Arial"/>
                <a:sym typeface="Arial"/>
              </a:rPr>
              <a:t> to the model: </a:t>
            </a:r>
            <a:endParaRPr/>
          </a:p>
        </p:txBody>
      </p:sp>
      <p:pic>
        <p:nvPicPr>
          <p:cNvPr id="1042" name="Google Shape;1042;p83"/>
          <p:cNvPicPr preferRelativeResize="0"/>
          <p:nvPr/>
        </p:nvPicPr>
        <p:blipFill rotWithShape="1">
          <a:blip r:embed="rId4">
            <a:alphaModFix/>
          </a:blip>
          <a:srcRect b="2629" l="3087" r="3014" t="10337"/>
          <a:stretch/>
        </p:blipFill>
        <p:spPr>
          <a:xfrm>
            <a:off x="826519" y="1460450"/>
            <a:ext cx="7174982" cy="3029795"/>
          </a:xfrm>
          <a:prstGeom prst="rect">
            <a:avLst/>
          </a:prstGeom>
          <a:noFill/>
          <a:ln>
            <a:noFill/>
          </a:ln>
        </p:spPr>
      </p:pic>
      <p:sp>
        <p:nvSpPr>
          <p:cNvPr id="1043" name="Google Shape;1043;p83"/>
          <p:cNvSpPr/>
          <p:nvPr/>
        </p:nvSpPr>
        <p:spPr>
          <a:xfrm>
            <a:off x="5042918" y="1460450"/>
            <a:ext cx="3167631" cy="1111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84"/>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6: Establish an implementation model </a:t>
            </a:r>
            <a:endParaRPr b="1" i="0" sz="2400" u="none" cap="none" strike="noStrike">
              <a:solidFill>
                <a:srgbClr val="000000"/>
              </a:solidFill>
              <a:latin typeface="Proxima Nova"/>
              <a:ea typeface="Proxima Nova"/>
              <a:cs typeface="Proxima Nova"/>
              <a:sym typeface="Proxima Nova"/>
            </a:endParaRPr>
          </a:p>
        </p:txBody>
      </p:sp>
      <p:cxnSp>
        <p:nvCxnSpPr>
          <p:cNvPr id="1049" name="Google Shape;1049;p84"/>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1050" name="Google Shape;1050;p84"/>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1051" name="Google Shape;1051;p84"/>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1052" name="Google Shape;1052;p84"/>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1053" name="Google Shape;1053;p84"/>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1054" name="Google Shape;1054;p84"/>
          <p:cNvSpPr/>
          <p:nvPr/>
        </p:nvSpPr>
        <p:spPr>
          <a:xfrm>
            <a:off x="8633525" y="133925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6</a:t>
            </a:r>
            <a:endParaRPr b="1" i="0" sz="1000" u="none" cap="none" strike="noStrike">
              <a:solidFill>
                <a:srgbClr val="000000"/>
              </a:solidFill>
              <a:latin typeface="Calibri"/>
              <a:ea typeface="Calibri"/>
              <a:cs typeface="Calibri"/>
              <a:sym typeface="Calibri"/>
            </a:endParaRPr>
          </a:p>
        </p:txBody>
      </p:sp>
      <p:sp>
        <p:nvSpPr>
          <p:cNvPr id="1055" name="Google Shape;1055;p84"/>
          <p:cNvSpPr/>
          <p:nvPr/>
        </p:nvSpPr>
        <p:spPr>
          <a:xfrm>
            <a:off x="8633525" y="10717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5</a:t>
            </a:r>
            <a:endParaRPr b="1" i="0" sz="1000" u="none" cap="none" strike="noStrike">
              <a:solidFill>
                <a:srgbClr val="CCCCCC"/>
              </a:solidFill>
              <a:latin typeface="Calibri"/>
              <a:ea typeface="Calibri"/>
              <a:cs typeface="Calibri"/>
              <a:sym typeface="Calibri"/>
            </a:endParaRPr>
          </a:p>
        </p:txBody>
      </p:sp>
      <p:grpSp>
        <p:nvGrpSpPr>
          <p:cNvPr id="1056" name="Google Shape;1056;p84"/>
          <p:cNvGrpSpPr/>
          <p:nvPr/>
        </p:nvGrpSpPr>
        <p:grpSpPr>
          <a:xfrm>
            <a:off x="8312597" y="4077556"/>
            <a:ext cx="941157" cy="823920"/>
            <a:chOff x="8312597" y="4077556"/>
            <a:chExt cx="941157" cy="823920"/>
          </a:xfrm>
        </p:grpSpPr>
        <p:pic>
          <p:nvPicPr>
            <p:cNvPr id="1057" name="Google Shape;1057;p84"/>
            <p:cNvPicPr preferRelativeResize="0"/>
            <p:nvPr/>
          </p:nvPicPr>
          <p:blipFill rotWithShape="1">
            <a:blip r:embed="rId3">
              <a:alphaModFix/>
            </a:blip>
            <a:srcRect b="0" l="0" r="0" t="0"/>
            <a:stretch/>
          </p:blipFill>
          <p:spPr>
            <a:xfrm>
              <a:off x="8391125" y="4491000"/>
              <a:ext cx="410476" cy="410476"/>
            </a:xfrm>
            <a:prstGeom prst="rect">
              <a:avLst/>
            </a:prstGeom>
            <a:noFill/>
            <a:ln>
              <a:noFill/>
            </a:ln>
          </p:spPr>
        </p:pic>
        <p:sp>
          <p:nvSpPr>
            <p:cNvPr id="1058" name="Google Shape;1058;p84"/>
            <p:cNvSpPr txBox="1"/>
            <p:nvPr/>
          </p:nvSpPr>
          <p:spPr>
            <a:xfrm rot="776456">
              <a:off x="8351152" y="4168689"/>
              <a:ext cx="864046" cy="44232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acifico"/>
                  <a:ea typeface="Pacifico"/>
                  <a:cs typeface="Pacifico"/>
                  <a:sym typeface="Pacifico"/>
                </a:rPr>
                <a:t>solution</a:t>
              </a:r>
              <a:endParaRPr b="0" i="0" sz="1400" u="none" cap="none" strike="noStrike">
                <a:solidFill>
                  <a:srgbClr val="000000"/>
                </a:solidFill>
                <a:latin typeface="Pacifico"/>
                <a:ea typeface="Pacifico"/>
                <a:cs typeface="Pacifico"/>
                <a:sym typeface="Pacifico"/>
              </a:endParaRPr>
            </a:p>
          </p:txBody>
        </p:sp>
      </p:grpSp>
      <p:sp>
        <p:nvSpPr>
          <p:cNvPr id="1059" name="Google Shape;1059;p84"/>
          <p:cNvSpPr txBox="1"/>
          <p:nvPr/>
        </p:nvSpPr>
        <p:spPr>
          <a:xfrm>
            <a:off x="502725" y="993773"/>
            <a:ext cx="4629150" cy="307777"/>
          </a:xfrm>
          <a:prstGeom prst="rect">
            <a:avLst/>
          </a:prstGeom>
          <a:noFill/>
          <a:ln>
            <a:noFill/>
          </a:ln>
        </p:spPr>
        <p:txBody>
          <a:bodyPr anchorCtr="0" anchor="t" bIns="45700" lIns="91425" spcFirstLastPara="1" rIns="91425" wrap="square" tIns="45700">
            <a:spAutoFit/>
          </a:bodyPr>
          <a:lstStyle/>
          <a:p>
            <a:pPr indent="-330200" lvl="0" marL="457200" marR="0" rtl="0" algn="just">
              <a:lnSpc>
                <a:spcPct val="100000"/>
              </a:lnSpc>
              <a:spcBef>
                <a:spcPts val="0"/>
              </a:spcBef>
              <a:spcAft>
                <a:spcPts val="0"/>
              </a:spcAft>
              <a:buClr>
                <a:srgbClr val="000000"/>
              </a:buClr>
              <a:buSzPts val="1600"/>
              <a:buFont typeface="Arial"/>
              <a:buChar char="➢"/>
            </a:pPr>
            <a:r>
              <a:rPr b="0" i="0" lang="en-US" sz="1400" u="none" cap="none" strike="noStrike">
                <a:solidFill>
                  <a:srgbClr val="000000"/>
                </a:solidFill>
                <a:latin typeface="Arial"/>
                <a:ea typeface="Arial"/>
                <a:cs typeface="Arial"/>
                <a:sym typeface="Arial"/>
              </a:rPr>
              <a:t>Add </a:t>
            </a:r>
            <a:r>
              <a:rPr b="1" i="0" lang="en-US" sz="1400" u="none" cap="none" strike="noStrike">
                <a:solidFill>
                  <a:srgbClr val="000000"/>
                </a:solidFill>
                <a:latin typeface="Arial"/>
                <a:ea typeface="Arial"/>
                <a:cs typeface="Arial"/>
                <a:sym typeface="Arial"/>
              </a:rPr>
              <a:t>relationships</a:t>
            </a:r>
            <a:r>
              <a:rPr b="0" i="0" lang="en-US" sz="1400" u="none" cap="none" strike="noStrike">
                <a:solidFill>
                  <a:srgbClr val="000000"/>
                </a:solidFill>
                <a:latin typeface="Arial"/>
                <a:ea typeface="Arial"/>
                <a:cs typeface="Arial"/>
                <a:sym typeface="Arial"/>
              </a:rPr>
              <a:t> to the model: </a:t>
            </a:r>
            <a:endParaRPr/>
          </a:p>
        </p:txBody>
      </p:sp>
      <p:pic>
        <p:nvPicPr>
          <p:cNvPr id="1060" name="Google Shape;1060;p84"/>
          <p:cNvPicPr preferRelativeResize="0"/>
          <p:nvPr/>
        </p:nvPicPr>
        <p:blipFill rotWithShape="1">
          <a:blip r:embed="rId4">
            <a:alphaModFix/>
          </a:blip>
          <a:srcRect b="2629" l="3087" r="3014" t="10337"/>
          <a:stretch/>
        </p:blipFill>
        <p:spPr>
          <a:xfrm>
            <a:off x="826519" y="1460450"/>
            <a:ext cx="7174982" cy="302979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p85"/>
          <p:cNvSpPr txBox="1"/>
          <p:nvPr/>
        </p:nvSpPr>
        <p:spPr>
          <a:xfrm>
            <a:off x="502725" y="168400"/>
            <a:ext cx="86412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Step 6: Establish an implementation model </a:t>
            </a:r>
            <a:endParaRPr b="1" i="0" sz="2400" u="none" cap="none" strike="noStrike">
              <a:solidFill>
                <a:srgbClr val="000000"/>
              </a:solidFill>
              <a:latin typeface="Proxima Nova"/>
              <a:ea typeface="Proxima Nova"/>
              <a:cs typeface="Proxima Nova"/>
              <a:sym typeface="Proxima Nova"/>
            </a:endParaRPr>
          </a:p>
        </p:txBody>
      </p:sp>
      <p:cxnSp>
        <p:nvCxnSpPr>
          <p:cNvPr id="1066" name="Google Shape;1066;p85"/>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1067" name="Google Shape;1067;p85"/>
          <p:cNvSpPr/>
          <p:nvPr/>
        </p:nvSpPr>
        <p:spPr>
          <a:xfrm>
            <a:off x="8633525" y="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1</a:t>
            </a:r>
            <a:endParaRPr b="1" i="0" sz="1000" u="none" cap="none" strike="noStrike">
              <a:solidFill>
                <a:srgbClr val="CCCCCC"/>
              </a:solidFill>
              <a:latin typeface="Calibri"/>
              <a:ea typeface="Calibri"/>
              <a:cs typeface="Calibri"/>
              <a:sym typeface="Calibri"/>
            </a:endParaRPr>
          </a:p>
        </p:txBody>
      </p:sp>
      <p:sp>
        <p:nvSpPr>
          <p:cNvPr id="1068" name="Google Shape;1068;p85"/>
          <p:cNvSpPr/>
          <p:nvPr/>
        </p:nvSpPr>
        <p:spPr>
          <a:xfrm>
            <a:off x="8633525" y="2683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2</a:t>
            </a:r>
            <a:endParaRPr b="1" i="0" sz="1000" u="none" cap="none" strike="noStrike">
              <a:solidFill>
                <a:srgbClr val="CCCCCC"/>
              </a:solidFill>
              <a:latin typeface="Calibri"/>
              <a:ea typeface="Calibri"/>
              <a:cs typeface="Calibri"/>
              <a:sym typeface="Calibri"/>
            </a:endParaRPr>
          </a:p>
        </p:txBody>
      </p:sp>
      <p:sp>
        <p:nvSpPr>
          <p:cNvPr id="1069" name="Google Shape;1069;p85"/>
          <p:cNvSpPr/>
          <p:nvPr/>
        </p:nvSpPr>
        <p:spPr>
          <a:xfrm>
            <a:off x="8633525" y="80415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4</a:t>
            </a:r>
            <a:endParaRPr b="1" i="0" sz="1000" u="none" cap="none" strike="noStrike">
              <a:solidFill>
                <a:srgbClr val="CCCCCC"/>
              </a:solidFill>
              <a:latin typeface="Calibri"/>
              <a:ea typeface="Calibri"/>
              <a:cs typeface="Calibri"/>
              <a:sym typeface="Calibri"/>
            </a:endParaRPr>
          </a:p>
        </p:txBody>
      </p:sp>
      <p:sp>
        <p:nvSpPr>
          <p:cNvPr id="1070" name="Google Shape;1070;p85"/>
          <p:cNvSpPr/>
          <p:nvPr/>
        </p:nvSpPr>
        <p:spPr>
          <a:xfrm>
            <a:off x="8633525" y="5366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3</a:t>
            </a:r>
            <a:endParaRPr b="1" i="0" sz="1000" u="none" cap="none" strike="noStrike">
              <a:solidFill>
                <a:srgbClr val="CCCCCC"/>
              </a:solidFill>
              <a:latin typeface="Calibri"/>
              <a:ea typeface="Calibri"/>
              <a:cs typeface="Calibri"/>
              <a:sym typeface="Calibri"/>
            </a:endParaRPr>
          </a:p>
        </p:txBody>
      </p:sp>
      <p:sp>
        <p:nvSpPr>
          <p:cNvPr id="1071" name="Google Shape;1071;p85"/>
          <p:cNvSpPr/>
          <p:nvPr/>
        </p:nvSpPr>
        <p:spPr>
          <a:xfrm>
            <a:off x="8633525" y="1339250"/>
            <a:ext cx="510600" cy="242400"/>
          </a:xfrm>
          <a:prstGeom prst="rect">
            <a:avLst/>
          </a:prstGeom>
          <a:solidFill>
            <a:srgbClr val="FFF200"/>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Calibri"/>
                <a:ea typeface="Calibri"/>
                <a:cs typeface="Calibri"/>
                <a:sym typeface="Calibri"/>
              </a:rPr>
              <a:t>Step 6</a:t>
            </a:r>
            <a:endParaRPr b="1" i="0" sz="1000" u="none" cap="none" strike="noStrike">
              <a:solidFill>
                <a:srgbClr val="000000"/>
              </a:solidFill>
              <a:latin typeface="Calibri"/>
              <a:ea typeface="Calibri"/>
              <a:cs typeface="Calibri"/>
              <a:sym typeface="Calibri"/>
            </a:endParaRPr>
          </a:p>
        </p:txBody>
      </p:sp>
      <p:sp>
        <p:nvSpPr>
          <p:cNvPr id="1072" name="Google Shape;1072;p85"/>
          <p:cNvSpPr/>
          <p:nvPr/>
        </p:nvSpPr>
        <p:spPr>
          <a:xfrm>
            <a:off x="8633525" y="1071700"/>
            <a:ext cx="510600" cy="242400"/>
          </a:xfrm>
          <a:prstGeom prst="rect">
            <a:avLst/>
          </a:prstGeom>
          <a:solidFill>
            <a:srgbClr val="F3F3F3"/>
          </a:solidFill>
          <a:ln>
            <a:noFill/>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CCCCCC"/>
                </a:solidFill>
                <a:latin typeface="Calibri"/>
                <a:ea typeface="Calibri"/>
                <a:cs typeface="Calibri"/>
                <a:sym typeface="Calibri"/>
              </a:rPr>
              <a:t>Step 5</a:t>
            </a:r>
            <a:endParaRPr b="1" i="0" sz="1000" u="none" cap="none" strike="noStrike">
              <a:solidFill>
                <a:srgbClr val="CCCCCC"/>
              </a:solidFill>
              <a:latin typeface="Calibri"/>
              <a:ea typeface="Calibri"/>
              <a:cs typeface="Calibri"/>
              <a:sym typeface="Calibri"/>
            </a:endParaRPr>
          </a:p>
        </p:txBody>
      </p:sp>
      <p:grpSp>
        <p:nvGrpSpPr>
          <p:cNvPr id="1073" name="Google Shape;1073;p85"/>
          <p:cNvGrpSpPr/>
          <p:nvPr/>
        </p:nvGrpSpPr>
        <p:grpSpPr>
          <a:xfrm>
            <a:off x="8312597" y="4077556"/>
            <a:ext cx="941157" cy="823920"/>
            <a:chOff x="8312597" y="4077556"/>
            <a:chExt cx="941157" cy="823920"/>
          </a:xfrm>
        </p:grpSpPr>
        <p:pic>
          <p:nvPicPr>
            <p:cNvPr id="1074" name="Google Shape;1074;p85"/>
            <p:cNvPicPr preferRelativeResize="0"/>
            <p:nvPr/>
          </p:nvPicPr>
          <p:blipFill rotWithShape="1">
            <a:blip r:embed="rId3">
              <a:alphaModFix/>
            </a:blip>
            <a:srcRect b="0" l="0" r="0" t="0"/>
            <a:stretch/>
          </p:blipFill>
          <p:spPr>
            <a:xfrm>
              <a:off x="8391125" y="4491000"/>
              <a:ext cx="410476" cy="410476"/>
            </a:xfrm>
            <a:prstGeom prst="rect">
              <a:avLst/>
            </a:prstGeom>
            <a:noFill/>
            <a:ln>
              <a:noFill/>
            </a:ln>
          </p:spPr>
        </p:pic>
        <p:sp>
          <p:nvSpPr>
            <p:cNvPr id="1075" name="Google Shape;1075;p85"/>
            <p:cNvSpPr txBox="1"/>
            <p:nvPr/>
          </p:nvSpPr>
          <p:spPr>
            <a:xfrm rot="776456">
              <a:off x="8351152" y="4168689"/>
              <a:ext cx="864046" cy="44232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acifico"/>
                  <a:ea typeface="Pacifico"/>
                  <a:cs typeface="Pacifico"/>
                  <a:sym typeface="Pacifico"/>
                </a:rPr>
                <a:t>solution</a:t>
              </a:r>
              <a:endParaRPr b="0" i="0" sz="1400" u="none" cap="none" strike="noStrike">
                <a:solidFill>
                  <a:srgbClr val="000000"/>
                </a:solidFill>
                <a:latin typeface="Pacifico"/>
                <a:ea typeface="Pacifico"/>
                <a:cs typeface="Pacifico"/>
                <a:sym typeface="Pacifico"/>
              </a:endParaRPr>
            </a:p>
          </p:txBody>
        </p:sp>
      </p:grpSp>
      <p:sp>
        <p:nvSpPr>
          <p:cNvPr id="1076" name="Google Shape;1076;p85"/>
          <p:cNvSpPr txBox="1"/>
          <p:nvPr/>
        </p:nvSpPr>
        <p:spPr>
          <a:xfrm>
            <a:off x="502725" y="993773"/>
            <a:ext cx="4629150" cy="307777"/>
          </a:xfrm>
          <a:prstGeom prst="rect">
            <a:avLst/>
          </a:prstGeom>
          <a:noFill/>
          <a:ln>
            <a:noFill/>
          </a:ln>
        </p:spPr>
        <p:txBody>
          <a:bodyPr anchorCtr="0" anchor="t" bIns="45700" lIns="91425" spcFirstLastPara="1" rIns="91425" wrap="square" tIns="45700">
            <a:spAutoFit/>
          </a:bodyPr>
          <a:lstStyle/>
          <a:p>
            <a:pPr indent="-330200" lvl="0" marL="457200" marR="0" rtl="0" algn="just">
              <a:lnSpc>
                <a:spcPct val="100000"/>
              </a:lnSpc>
              <a:spcBef>
                <a:spcPts val="0"/>
              </a:spcBef>
              <a:spcAft>
                <a:spcPts val="0"/>
              </a:spcAft>
              <a:buClr>
                <a:srgbClr val="000000"/>
              </a:buClr>
              <a:buSzPts val="1600"/>
              <a:buFont typeface="Arial"/>
              <a:buChar char="➢"/>
            </a:pPr>
            <a:r>
              <a:rPr b="0" i="0" lang="en-US" sz="1400" u="none" cap="none" strike="noStrike">
                <a:solidFill>
                  <a:srgbClr val="000000"/>
                </a:solidFill>
                <a:latin typeface="Arial"/>
                <a:ea typeface="Arial"/>
                <a:cs typeface="Arial"/>
                <a:sym typeface="Arial"/>
              </a:rPr>
              <a:t>Add </a:t>
            </a:r>
            <a:r>
              <a:rPr b="1" i="0" lang="en-US" sz="1400" u="none" cap="none" strike="noStrike">
                <a:solidFill>
                  <a:srgbClr val="000000"/>
                </a:solidFill>
                <a:latin typeface="Arial"/>
                <a:ea typeface="Arial"/>
                <a:cs typeface="Arial"/>
                <a:sym typeface="Arial"/>
              </a:rPr>
              <a:t>cardinalities</a:t>
            </a:r>
            <a:r>
              <a:rPr b="0" i="0" lang="en-US" sz="1400" u="none" cap="none" strike="noStrike">
                <a:solidFill>
                  <a:srgbClr val="000000"/>
                </a:solidFill>
                <a:latin typeface="Arial"/>
                <a:ea typeface="Arial"/>
                <a:cs typeface="Arial"/>
                <a:sym typeface="Arial"/>
              </a:rPr>
              <a:t> to the model.</a:t>
            </a:r>
            <a:endParaRPr/>
          </a:p>
        </p:txBody>
      </p:sp>
      <p:pic>
        <p:nvPicPr>
          <p:cNvPr id="1077" name="Google Shape;1077;p85"/>
          <p:cNvPicPr preferRelativeResize="0"/>
          <p:nvPr/>
        </p:nvPicPr>
        <p:blipFill rotWithShape="1">
          <a:blip r:embed="rId4">
            <a:alphaModFix/>
          </a:blip>
          <a:srcRect b="3927" l="2373" r="3126" t="10336"/>
          <a:stretch/>
        </p:blipFill>
        <p:spPr>
          <a:xfrm>
            <a:off x="1092199" y="1555157"/>
            <a:ext cx="6858501" cy="283469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pic>
        <p:nvPicPr>
          <p:cNvPr id="1082" name="Google Shape;1082;p86"/>
          <p:cNvPicPr preferRelativeResize="0"/>
          <p:nvPr/>
        </p:nvPicPr>
        <p:blipFill rotWithShape="1">
          <a:blip r:embed="rId3">
            <a:alphaModFix/>
          </a:blip>
          <a:srcRect b="0" l="0" r="0" t="0"/>
          <a:stretch/>
        </p:blipFill>
        <p:spPr>
          <a:xfrm>
            <a:off x="6054350" y="4134188"/>
            <a:ext cx="3089650" cy="1009325"/>
          </a:xfrm>
          <a:prstGeom prst="rect">
            <a:avLst/>
          </a:prstGeom>
          <a:noFill/>
          <a:ln>
            <a:noFill/>
          </a:ln>
        </p:spPr>
      </p:pic>
      <p:sp>
        <p:nvSpPr>
          <p:cNvPr id="1083" name="Google Shape;1083;p86"/>
          <p:cNvSpPr txBox="1"/>
          <p:nvPr/>
        </p:nvSpPr>
        <p:spPr>
          <a:xfrm>
            <a:off x="177900" y="1306025"/>
            <a:ext cx="8724000" cy="300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400"/>
              <a:buFont typeface="Arial"/>
              <a:buNone/>
            </a:pPr>
            <a:r>
              <a:rPr lang="en-US" sz="3400" u="sng">
                <a:solidFill>
                  <a:schemeClr val="hlink"/>
                </a:solidFill>
                <a:latin typeface="Proxima Nova"/>
                <a:ea typeface="Proxima Nova"/>
                <a:cs typeface="Proxima Nova"/>
                <a:sym typeface="Proxima Nova"/>
                <a:hlinkClick r:id="rId4"/>
              </a:rPr>
              <a:t>https://bit.ly/kbrworkshop</a:t>
            </a:r>
            <a:endParaRPr b="0" i="0" sz="3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
        <p:nvSpPr>
          <p:cNvPr id="1084" name="Google Shape;1084;p86"/>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Back to the plenary meeting </a:t>
            </a:r>
            <a:endParaRPr b="1" i="0" sz="2400" u="none" cap="none" strike="noStrike">
              <a:solidFill>
                <a:srgbClr val="000000"/>
              </a:solidFill>
              <a:latin typeface="Proxima Nova"/>
              <a:ea typeface="Proxima Nova"/>
              <a:cs typeface="Proxima Nova"/>
              <a:sym typeface="Proxima Nova"/>
            </a:endParaRPr>
          </a:p>
        </p:txBody>
      </p:sp>
      <p:cxnSp>
        <p:nvCxnSpPr>
          <p:cNvPr id="1085" name="Google Shape;1085;p86"/>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5" name="Shape 155"/>
        <p:cNvGrpSpPr/>
        <p:nvPr/>
      </p:nvGrpSpPr>
      <p:grpSpPr>
        <a:xfrm>
          <a:off x="0" y="0"/>
          <a:ext cx="0" cy="0"/>
          <a:chOff x="0" y="0"/>
          <a:chExt cx="0" cy="0"/>
        </a:xfrm>
      </p:grpSpPr>
      <p:sp>
        <p:nvSpPr>
          <p:cNvPr id="156" name="Google Shape;156;p24"/>
          <p:cNvSpPr txBox="1"/>
          <p:nvPr>
            <p:ph idx="4294967295" type="body"/>
          </p:nvPr>
        </p:nvSpPr>
        <p:spPr>
          <a:xfrm>
            <a:off x="457800" y="2149025"/>
            <a:ext cx="7342800" cy="2994600"/>
          </a:xfrm>
          <a:prstGeom prst="rect">
            <a:avLst/>
          </a:prstGeom>
          <a:noFill/>
          <a:ln>
            <a:noFill/>
          </a:ln>
        </p:spPr>
        <p:txBody>
          <a:bodyPr anchorCtr="0" anchor="t" bIns="91425" lIns="91425" spcFirstLastPara="1" rIns="91425" wrap="square" tIns="91425">
            <a:noAutofit/>
          </a:bodyPr>
          <a:lstStyle/>
          <a:p>
            <a:pPr indent="0" lvl="0" marL="457200" marR="0" rtl="0" algn="l">
              <a:lnSpc>
                <a:spcPct val="150000"/>
              </a:lnSpc>
              <a:spcBef>
                <a:spcPts val="300"/>
              </a:spcBef>
              <a:spcAft>
                <a:spcPts val="0"/>
              </a:spcAft>
              <a:buSzPts val="1980"/>
              <a:buNone/>
            </a:pPr>
            <a:r>
              <a:rPr lang="en-US" sz="2000"/>
              <a:t>Introduction</a:t>
            </a:r>
            <a:endParaRPr/>
          </a:p>
          <a:p>
            <a:pPr indent="0" lvl="0" marL="457200" marR="0" rtl="0" algn="l">
              <a:lnSpc>
                <a:spcPct val="150000"/>
              </a:lnSpc>
              <a:spcBef>
                <a:spcPts val="300"/>
              </a:spcBef>
              <a:spcAft>
                <a:spcPts val="0"/>
              </a:spcAft>
              <a:buSzPts val="1980"/>
              <a:buNone/>
            </a:pPr>
            <a:r>
              <a:t/>
            </a:r>
            <a:endParaRPr/>
          </a:p>
          <a:p>
            <a:pPr indent="0" lvl="0" marL="0" marR="0" rtl="0" algn="l">
              <a:lnSpc>
                <a:spcPct val="115000"/>
              </a:lnSpc>
              <a:spcBef>
                <a:spcPts val="300"/>
              </a:spcBef>
              <a:spcAft>
                <a:spcPts val="0"/>
              </a:spcAft>
              <a:buSzPts val="1980"/>
              <a:buNone/>
            </a:pPr>
            <a:r>
              <a:t/>
            </a:r>
            <a:endParaRPr/>
          </a:p>
        </p:txBody>
      </p:sp>
      <p:sp>
        <p:nvSpPr>
          <p:cNvPr id="157" name="Google Shape;157;p24"/>
          <p:cNvSpPr txBox="1"/>
          <p:nvPr>
            <p:ph idx="4294967295" type="title"/>
          </p:nvPr>
        </p:nvSpPr>
        <p:spPr>
          <a:xfrm>
            <a:off x="457800" y="0"/>
            <a:ext cx="8686200" cy="2571900"/>
          </a:xfrm>
          <a:prstGeom prst="rect">
            <a:avLst/>
          </a:prstGeom>
          <a:noFill/>
          <a:ln>
            <a:noFill/>
          </a:ln>
        </p:spPr>
        <p:txBody>
          <a:bodyPr anchorCtr="0" anchor="ctr" bIns="91425" lIns="91425" spcFirstLastPara="1" rIns="91425" wrap="square" tIns="91425">
            <a:noAutofit/>
          </a:bodyPr>
          <a:lstStyle/>
          <a:p>
            <a:pPr indent="0" lvl="0" marL="0" rtl="0" algn="ctr">
              <a:lnSpc>
                <a:spcPct val="102702"/>
              </a:lnSpc>
              <a:spcBef>
                <a:spcPts val="0"/>
              </a:spcBef>
              <a:spcAft>
                <a:spcPts val="0"/>
              </a:spcAft>
              <a:buSzPts val="3700"/>
              <a:buNone/>
            </a:pPr>
            <a:r>
              <a:rPr b="1" lang="en-US">
                <a:highlight>
                  <a:schemeClr val="accent1"/>
                </a:highlight>
              </a:rPr>
              <a:t>13:05 - 13:10 - Introduction </a:t>
            </a:r>
            <a:endParaRPr b="1">
              <a:highlight>
                <a:schemeClr val="accent1"/>
              </a:highlight>
            </a:endParaRPr>
          </a:p>
        </p:txBody>
      </p:sp>
      <p:pic>
        <p:nvPicPr>
          <p:cNvPr id="158" name="Google Shape;158;p24"/>
          <p:cNvPicPr preferRelativeResize="0"/>
          <p:nvPr/>
        </p:nvPicPr>
        <p:blipFill rotWithShape="1">
          <a:blip r:embed="rId3">
            <a:alphaModFix/>
          </a:blip>
          <a:srcRect b="0" l="0" r="0" t="0"/>
          <a:stretch/>
        </p:blipFill>
        <p:spPr>
          <a:xfrm>
            <a:off x="495275" y="2270452"/>
            <a:ext cx="367050" cy="36702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89" name="Shape 1089"/>
        <p:cNvGrpSpPr/>
        <p:nvPr/>
      </p:nvGrpSpPr>
      <p:grpSpPr>
        <a:xfrm>
          <a:off x="0" y="0"/>
          <a:ext cx="0" cy="0"/>
          <a:chOff x="0" y="0"/>
          <a:chExt cx="0" cy="0"/>
        </a:xfrm>
      </p:grpSpPr>
      <p:sp>
        <p:nvSpPr>
          <p:cNvPr id="1090" name="Google Shape;1090;p87"/>
          <p:cNvSpPr txBox="1"/>
          <p:nvPr>
            <p:ph idx="4294967295" type="body"/>
          </p:nvPr>
        </p:nvSpPr>
        <p:spPr>
          <a:xfrm>
            <a:off x="457800" y="2571450"/>
            <a:ext cx="7342800" cy="2571900"/>
          </a:xfrm>
          <a:prstGeom prst="rect">
            <a:avLst/>
          </a:prstGeom>
          <a:noFill/>
          <a:ln>
            <a:noFill/>
          </a:ln>
        </p:spPr>
        <p:txBody>
          <a:bodyPr anchorCtr="0" anchor="t" bIns="91425" lIns="91425" spcFirstLastPara="1" rIns="91425" wrap="square" tIns="91425">
            <a:noAutofit/>
          </a:bodyPr>
          <a:lstStyle/>
          <a:p>
            <a:pPr indent="-354330" lvl="0" marL="457200" marR="0" rtl="0" algn="l">
              <a:lnSpc>
                <a:spcPct val="150000"/>
              </a:lnSpc>
              <a:spcBef>
                <a:spcPts val="0"/>
              </a:spcBef>
              <a:spcAft>
                <a:spcPts val="0"/>
              </a:spcAft>
              <a:buSzPts val="1980"/>
              <a:buChar char="-"/>
            </a:pPr>
            <a:r>
              <a:rPr lang="en-US"/>
              <a:t>Any questions?</a:t>
            </a:r>
            <a:endParaRPr/>
          </a:p>
          <a:p>
            <a:pPr indent="-354330" lvl="0" marL="457200" marR="0" rtl="0" algn="l">
              <a:lnSpc>
                <a:spcPct val="150000"/>
              </a:lnSpc>
              <a:spcBef>
                <a:spcPts val="0"/>
              </a:spcBef>
              <a:spcAft>
                <a:spcPts val="0"/>
              </a:spcAft>
              <a:buSzPts val="1980"/>
              <a:buChar char="-"/>
            </a:pPr>
            <a:r>
              <a:rPr lang="en-US"/>
              <a:t>Feedback - Did we meet the expectations? Please give feedback in the chat.</a:t>
            </a:r>
            <a:endParaRPr/>
          </a:p>
          <a:p>
            <a:pPr indent="0" lvl="0" marL="457200" marR="0" rtl="0" algn="l">
              <a:lnSpc>
                <a:spcPct val="150000"/>
              </a:lnSpc>
              <a:spcBef>
                <a:spcPts val="300"/>
              </a:spcBef>
              <a:spcAft>
                <a:spcPts val="0"/>
              </a:spcAft>
              <a:buSzPts val="1980"/>
              <a:buNone/>
            </a:pPr>
            <a:r>
              <a:t/>
            </a:r>
            <a:endParaRPr/>
          </a:p>
          <a:p>
            <a:pPr indent="0" lvl="0" marL="0" marR="0" rtl="0" algn="l">
              <a:lnSpc>
                <a:spcPct val="115000"/>
              </a:lnSpc>
              <a:spcBef>
                <a:spcPts val="300"/>
              </a:spcBef>
              <a:spcAft>
                <a:spcPts val="0"/>
              </a:spcAft>
              <a:buSzPts val="1980"/>
              <a:buNone/>
            </a:pPr>
            <a:r>
              <a:t/>
            </a:r>
            <a:endParaRPr/>
          </a:p>
        </p:txBody>
      </p:sp>
      <p:sp>
        <p:nvSpPr>
          <p:cNvPr id="1091" name="Google Shape;1091;p87"/>
          <p:cNvSpPr txBox="1"/>
          <p:nvPr>
            <p:ph idx="4294967295" type="title"/>
          </p:nvPr>
        </p:nvSpPr>
        <p:spPr>
          <a:xfrm>
            <a:off x="457800" y="0"/>
            <a:ext cx="8686200" cy="2571900"/>
          </a:xfrm>
          <a:prstGeom prst="rect">
            <a:avLst/>
          </a:prstGeom>
          <a:noFill/>
          <a:ln>
            <a:noFill/>
          </a:ln>
        </p:spPr>
        <p:txBody>
          <a:bodyPr anchorCtr="0" anchor="ctr" bIns="91425" lIns="91425" spcFirstLastPara="1" rIns="91425" wrap="square" tIns="91425">
            <a:noAutofit/>
          </a:bodyPr>
          <a:lstStyle/>
          <a:p>
            <a:pPr indent="0" lvl="0" marL="0" rtl="0" algn="ctr">
              <a:lnSpc>
                <a:spcPct val="102702"/>
              </a:lnSpc>
              <a:spcBef>
                <a:spcPts val="0"/>
              </a:spcBef>
              <a:spcAft>
                <a:spcPts val="0"/>
              </a:spcAft>
              <a:buSzPts val="3700"/>
              <a:buNone/>
            </a:pPr>
            <a:r>
              <a:rPr b="1" lang="en-US">
                <a:highlight>
                  <a:schemeClr val="accent1"/>
                </a:highlight>
              </a:rPr>
              <a:t>14:45 - 15:00 - Wrap-up</a:t>
            </a:r>
            <a:endParaRPr b="1">
              <a:highlight>
                <a:schemeClr val="accent1"/>
              </a:highlight>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88"/>
          <p:cNvSpPr txBox="1"/>
          <p:nvPr>
            <p:ph idx="4294967295" type="title"/>
          </p:nvPr>
        </p:nvSpPr>
        <p:spPr>
          <a:xfrm>
            <a:off x="319350" y="399300"/>
            <a:ext cx="8686200" cy="3993300"/>
          </a:xfrm>
          <a:prstGeom prst="rect">
            <a:avLst/>
          </a:prstGeom>
          <a:noFill/>
          <a:ln>
            <a:noFill/>
          </a:ln>
        </p:spPr>
        <p:txBody>
          <a:bodyPr anchorCtr="0" anchor="ctr" bIns="91425" lIns="91425" spcFirstLastPara="1" rIns="91425" wrap="square" tIns="91425">
            <a:noAutofit/>
          </a:bodyPr>
          <a:lstStyle/>
          <a:p>
            <a:pPr indent="0" lvl="0" marL="0" marR="0" rtl="0" algn="ctr">
              <a:lnSpc>
                <a:spcPct val="102702"/>
              </a:lnSpc>
              <a:spcBef>
                <a:spcPts val="0"/>
              </a:spcBef>
              <a:spcAft>
                <a:spcPts val="0"/>
              </a:spcAft>
              <a:buClr>
                <a:schemeClr val="dk1"/>
              </a:buClr>
              <a:buSzPts val="3700"/>
              <a:buNone/>
            </a:pPr>
            <a:r>
              <a:rPr b="1" lang="en-US" sz="4900"/>
              <a:t>Thank you!</a:t>
            </a:r>
            <a:endParaRPr b="1" sz="2400"/>
          </a:p>
        </p:txBody>
      </p:sp>
      <p:pic>
        <p:nvPicPr>
          <p:cNvPr id="1097" name="Google Shape;1097;p88"/>
          <p:cNvPicPr preferRelativeResize="0"/>
          <p:nvPr/>
        </p:nvPicPr>
        <p:blipFill rotWithShape="1">
          <a:blip r:embed="rId3">
            <a:alphaModFix/>
          </a:blip>
          <a:srcRect b="0" l="0" r="0" t="0"/>
          <a:stretch/>
        </p:blipFill>
        <p:spPr>
          <a:xfrm>
            <a:off x="4537875" y="111096"/>
            <a:ext cx="1136900" cy="568450"/>
          </a:xfrm>
          <a:prstGeom prst="rect">
            <a:avLst/>
          </a:prstGeom>
          <a:noFill/>
          <a:ln>
            <a:noFill/>
          </a:ln>
        </p:spPr>
      </p:pic>
      <p:pic>
        <p:nvPicPr>
          <p:cNvPr id="1098" name="Google Shape;1098;p88"/>
          <p:cNvPicPr preferRelativeResize="0"/>
          <p:nvPr/>
        </p:nvPicPr>
        <p:blipFill rotWithShape="1">
          <a:blip r:embed="rId4">
            <a:alphaModFix/>
          </a:blip>
          <a:srcRect b="0" l="0" r="0" t="0"/>
          <a:stretch/>
        </p:blipFill>
        <p:spPr>
          <a:xfrm>
            <a:off x="5843354" y="234362"/>
            <a:ext cx="1499675" cy="402600"/>
          </a:xfrm>
          <a:prstGeom prst="rect">
            <a:avLst/>
          </a:prstGeom>
          <a:noFill/>
          <a:ln>
            <a:noFill/>
          </a:ln>
        </p:spPr>
      </p:pic>
      <p:pic>
        <p:nvPicPr>
          <p:cNvPr id="1099" name="Google Shape;1099;p88"/>
          <p:cNvPicPr preferRelativeResize="0"/>
          <p:nvPr/>
        </p:nvPicPr>
        <p:blipFill rotWithShape="1">
          <a:blip r:embed="rId5">
            <a:alphaModFix/>
          </a:blip>
          <a:srcRect b="0" l="0" r="0" t="0"/>
          <a:stretch/>
        </p:blipFill>
        <p:spPr>
          <a:xfrm>
            <a:off x="7510183" y="236352"/>
            <a:ext cx="1425389" cy="3610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5"/>
          <p:cNvSpPr txBox="1"/>
          <p:nvPr>
            <p:ph idx="4294967295" type="body"/>
          </p:nvPr>
        </p:nvSpPr>
        <p:spPr>
          <a:xfrm>
            <a:off x="384725" y="1099200"/>
            <a:ext cx="7856400" cy="275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980"/>
              <a:buNone/>
            </a:pPr>
            <a:r>
              <a:rPr lang="en-US" sz="1200">
                <a:solidFill>
                  <a:srgbClr val="000000"/>
                </a:solidFill>
              </a:rPr>
              <a:t>The </a:t>
            </a:r>
            <a:r>
              <a:rPr b="1" lang="en-US" sz="1200">
                <a:solidFill>
                  <a:srgbClr val="000000"/>
                </a:solidFill>
              </a:rPr>
              <a:t>ICEG*</a:t>
            </a:r>
            <a:r>
              <a:rPr lang="en-US" sz="1200">
                <a:solidFill>
                  <a:srgbClr val="000000"/>
                </a:solidFill>
              </a:rPr>
              <a:t> </a:t>
            </a:r>
            <a:r>
              <a:rPr b="1" lang="en-US" sz="1200">
                <a:solidFill>
                  <a:srgbClr val="000000"/>
                </a:solidFill>
              </a:rPr>
              <a:t>review group ‘open standards</a:t>
            </a:r>
            <a:r>
              <a:rPr lang="en-US" sz="1200">
                <a:solidFill>
                  <a:srgbClr val="000000"/>
                </a:solidFill>
              </a:rPr>
              <a:t>’ has a permanent character and is responsible for the central coordination and follow-up of the work related to the standardisation of information.</a:t>
            </a:r>
            <a:endParaRPr sz="1200">
              <a:solidFill>
                <a:srgbClr val="000000"/>
              </a:solidFill>
            </a:endParaRPr>
          </a:p>
          <a:p>
            <a:pPr indent="0" lvl="0" marL="0" rtl="0" algn="l">
              <a:lnSpc>
                <a:spcPct val="100000"/>
              </a:lnSpc>
              <a:spcBef>
                <a:spcPts val="0"/>
              </a:spcBef>
              <a:spcAft>
                <a:spcPts val="0"/>
              </a:spcAft>
              <a:buSzPts val="1980"/>
              <a:buNone/>
            </a:pPr>
            <a:r>
              <a:t/>
            </a:r>
            <a:endParaRPr sz="1200">
              <a:solidFill>
                <a:srgbClr val="000000"/>
              </a:solidFill>
            </a:endParaRPr>
          </a:p>
          <a:p>
            <a:pPr indent="0" lvl="0" marL="0" rtl="0" algn="l">
              <a:lnSpc>
                <a:spcPct val="100000"/>
              </a:lnSpc>
              <a:spcBef>
                <a:spcPts val="0"/>
              </a:spcBef>
              <a:spcAft>
                <a:spcPts val="0"/>
              </a:spcAft>
              <a:buSzPts val="1980"/>
              <a:buNone/>
            </a:pPr>
            <a:r>
              <a:rPr lang="en-US" sz="1200">
                <a:solidFill>
                  <a:srgbClr val="000000"/>
                </a:solidFill>
              </a:rPr>
              <a:t>Mission aligned to the </a:t>
            </a:r>
            <a:r>
              <a:rPr b="1" lang="en-US" sz="1200">
                <a:solidFill>
                  <a:srgbClr val="000000"/>
                </a:solidFill>
              </a:rPr>
              <a:t>existing ICEG collaboration agreement</a:t>
            </a:r>
            <a:r>
              <a:rPr lang="en-US" sz="1200">
                <a:solidFill>
                  <a:srgbClr val="000000"/>
                </a:solidFill>
              </a:rPr>
              <a:t> between the federal, regional and community authorities (dd. 2013-08-26).</a:t>
            </a:r>
            <a:endParaRPr sz="1200">
              <a:solidFill>
                <a:srgbClr val="000000"/>
              </a:solidFill>
            </a:endParaRPr>
          </a:p>
          <a:p>
            <a:pPr indent="0" lvl="0" marL="0" rtl="0" algn="l">
              <a:lnSpc>
                <a:spcPct val="100000"/>
              </a:lnSpc>
              <a:spcBef>
                <a:spcPts val="0"/>
              </a:spcBef>
              <a:spcAft>
                <a:spcPts val="0"/>
              </a:spcAft>
              <a:buSzPts val="1980"/>
              <a:buNone/>
            </a:pPr>
            <a:r>
              <a:t/>
            </a:r>
            <a:endParaRPr sz="1200">
              <a:solidFill>
                <a:srgbClr val="000000"/>
              </a:solidFill>
            </a:endParaRPr>
          </a:p>
          <a:p>
            <a:pPr indent="0" lvl="0" marL="457200" rtl="0" algn="l">
              <a:lnSpc>
                <a:spcPct val="100000"/>
              </a:lnSpc>
              <a:spcBef>
                <a:spcPts val="0"/>
              </a:spcBef>
              <a:spcAft>
                <a:spcPts val="0"/>
              </a:spcAft>
              <a:buSzPts val="1980"/>
              <a:buNone/>
            </a:pPr>
            <a:r>
              <a:rPr lang="en-US" sz="1200">
                <a:solidFill>
                  <a:srgbClr val="000000"/>
                </a:solidFill>
              </a:rPr>
              <a:t>The work is part of the standardisation of:</a:t>
            </a:r>
            <a:endParaRPr sz="1200">
              <a:solidFill>
                <a:srgbClr val="000000"/>
              </a:solidFill>
            </a:endParaRPr>
          </a:p>
          <a:p>
            <a:pPr indent="457200" lvl="0" marL="457200" rtl="0" algn="l">
              <a:lnSpc>
                <a:spcPct val="100000"/>
              </a:lnSpc>
              <a:spcBef>
                <a:spcPts val="0"/>
              </a:spcBef>
              <a:spcAft>
                <a:spcPts val="0"/>
              </a:spcAft>
              <a:buSzPts val="1980"/>
              <a:buNone/>
            </a:pPr>
            <a:r>
              <a:rPr lang="en-US" sz="1200">
                <a:solidFill>
                  <a:srgbClr val="000000"/>
                </a:solidFill>
              </a:rPr>
              <a:t>•meaning of the information (semantic),</a:t>
            </a:r>
            <a:endParaRPr sz="1200">
              <a:solidFill>
                <a:srgbClr val="000000"/>
              </a:solidFill>
            </a:endParaRPr>
          </a:p>
          <a:p>
            <a:pPr indent="457200" lvl="0" marL="457200" rtl="0" algn="l">
              <a:lnSpc>
                <a:spcPct val="100000"/>
              </a:lnSpc>
              <a:spcBef>
                <a:spcPts val="0"/>
              </a:spcBef>
              <a:spcAft>
                <a:spcPts val="0"/>
              </a:spcAft>
              <a:buSzPts val="1980"/>
              <a:buNone/>
            </a:pPr>
            <a:r>
              <a:rPr lang="en-US" sz="1200">
                <a:solidFill>
                  <a:srgbClr val="000000"/>
                </a:solidFill>
              </a:rPr>
              <a:t>•syntax (grammar) and technical standards for the exchange of the information</a:t>
            </a:r>
            <a:endParaRPr sz="1200">
              <a:solidFill>
                <a:srgbClr val="000000"/>
              </a:solidFill>
            </a:endParaRPr>
          </a:p>
          <a:p>
            <a:pPr indent="457200" lvl="0" marL="457200" rtl="0" algn="l">
              <a:lnSpc>
                <a:spcPct val="100000"/>
              </a:lnSpc>
              <a:spcBef>
                <a:spcPts val="0"/>
              </a:spcBef>
              <a:spcAft>
                <a:spcPts val="0"/>
              </a:spcAft>
              <a:buSzPts val="1980"/>
              <a:buNone/>
            </a:pPr>
            <a:r>
              <a:rPr lang="en-US" sz="1200">
                <a:solidFill>
                  <a:srgbClr val="000000"/>
                </a:solidFill>
              </a:rPr>
              <a:t>•metadata for discoverability ('data on data’).</a:t>
            </a:r>
            <a:endParaRPr sz="1200">
              <a:solidFill>
                <a:srgbClr val="000000"/>
              </a:solidFill>
            </a:endParaRPr>
          </a:p>
          <a:p>
            <a:pPr indent="457200" lvl="0" marL="457200" rtl="0" algn="l">
              <a:lnSpc>
                <a:spcPct val="100000"/>
              </a:lnSpc>
              <a:spcBef>
                <a:spcPts val="0"/>
              </a:spcBef>
              <a:spcAft>
                <a:spcPts val="0"/>
              </a:spcAft>
              <a:buSzPts val="1980"/>
              <a:buNone/>
            </a:pPr>
            <a:r>
              <a:t/>
            </a:r>
            <a:endParaRPr sz="1200">
              <a:solidFill>
                <a:srgbClr val="000000"/>
              </a:solidFill>
            </a:endParaRPr>
          </a:p>
          <a:p>
            <a:pPr indent="0" lvl="0" marL="457200" rtl="0" algn="l">
              <a:lnSpc>
                <a:spcPct val="100000"/>
              </a:lnSpc>
              <a:spcBef>
                <a:spcPts val="0"/>
              </a:spcBef>
              <a:spcAft>
                <a:spcPts val="0"/>
              </a:spcAft>
              <a:buSzPts val="1980"/>
              <a:buNone/>
            </a:pPr>
            <a:r>
              <a:rPr lang="en-US" sz="1200">
                <a:solidFill>
                  <a:srgbClr val="000000"/>
                </a:solidFill>
              </a:rPr>
              <a:t>In addition, the working group monitors</a:t>
            </a:r>
            <a:endParaRPr sz="1200">
              <a:solidFill>
                <a:srgbClr val="000000"/>
              </a:solidFill>
            </a:endParaRPr>
          </a:p>
          <a:p>
            <a:pPr indent="457200" lvl="0" marL="457200" rtl="0" algn="l">
              <a:lnSpc>
                <a:spcPct val="100000"/>
              </a:lnSpc>
              <a:spcBef>
                <a:spcPts val="0"/>
              </a:spcBef>
              <a:spcAft>
                <a:spcPts val="0"/>
              </a:spcAft>
              <a:buSzPts val="1980"/>
              <a:buNone/>
            </a:pPr>
            <a:r>
              <a:rPr lang="en-US" sz="1200">
                <a:solidFill>
                  <a:srgbClr val="000000"/>
                </a:solidFill>
              </a:rPr>
              <a:t>•mutual consistency of standards,</a:t>
            </a:r>
            <a:endParaRPr sz="1200">
              <a:solidFill>
                <a:srgbClr val="000000"/>
              </a:solidFill>
            </a:endParaRPr>
          </a:p>
          <a:p>
            <a:pPr indent="457200" lvl="0" marL="457200" rtl="0" algn="l">
              <a:lnSpc>
                <a:spcPct val="100000"/>
              </a:lnSpc>
              <a:spcBef>
                <a:spcPts val="0"/>
              </a:spcBef>
              <a:spcAft>
                <a:spcPts val="0"/>
              </a:spcAft>
              <a:buSzPts val="1980"/>
              <a:buNone/>
            </a:pPr>
            <a:r>
              <a:rPr lang="en-US" sz="1200">
                <a:solidFill>
                  <a:srgbClr val="000000"/>
                </a:solidFill>
              </a:rPr>
              <a:t>•international standards that impact governments in Belgium</a:t>
            </a:r>
            <a:endParaRPr sz="1200">
              <a:solidFill>
                <a:srgbClr val="000000"/>
              </a:solidFill>
            </a:endParaRPr>
          </a:p>
          <a:p>
            <a:pPr indent="457200" lvl="0" marL="457200" rtl="0" algn="l">
              <a:lnSpc>
                <a:spcPct val="100000"/>
              </a:lnSpc>
              <a:spcBef>
                <a:spcPts val="0"/>
              </a:spcBef>
              <a:spcAft>
                <a:spcPts val="0"/>
              </a:spcAft>
              <a:buSzPts val="1980"/>
              <a:buNone/>
            </a:pPr>
            <a:r>
              <a:rPr lang="en-US" sz="1200">
                <a:solidFill>
                  <a:srgbClr val="000000"/>
                </a:solidFill>
              </a:rPr>
              <a:t>•generic development and the change process.</a:t>
            </a:r>
            <a:endParaRPr sz="1200">
              <a:solidFill>
                <a:srgbClr val="000000"/>
              </a:solidFill>
            </a:endParaRPr>
          </a:p>
          <a:p>
            <a:pPr indent="457200" lvl="0" marL="457200" rtl="0" algn="l">
              <a:lnSpc>
                <a:spcPct val="100000"/>
              </a:lnSpc>
              <a:spcBef>
                <a:spcPts val="0"/>
              </a:spcBef>
              <a:spcAft>
                <a:spcPts val="0"/>
              </a:spcAft>
              <a:buSzPts val="1980"/>
              <a:buNone/>
            </a:pPr>
            <a:r>
              <a:t/>
            </a:r>
            <a:endParaRPr sz="1200">
              <a:solidFill>
                <a:srgbClr val="000000"/>
              </a:solidFill>
            </a:endParaRPr>
          </a:p>
          <a:p>
            <a:pPr indent="0" lvl="0" marL="0" rtl="0" algn="l">
              <a:lnSpc>
                <a:spcPct val="100000"/>
              </a:lnSpc>
              <a:spcBef>
                <a:spcPts val="0"/>
              </a:spcBef>
              <a:spcAft>
                <a:spcPts val="0"/>
              </a:spcAft>
              <a:buSzPts val="1980"/>
              <a:buNone/>
            </a:pPr>
            <a:r>
              <a:rPr lang="en-US" sz="1200">
                <a:solidFill>
                  <a:srgbClr val="000000"/>
                </a:solidFill>
              </a:rPr>
              <a:t>The working group on data standards gathers on a regular basis.</a:t>
            </a:r>
            <a:endParaRPr sz="1200">
              <a:solidFill>
                <a:srgbClr val="000000"/>
              </a:solidFill>
            </a:endParaRPr>
          </a:p>
          <a:p>
            <a:pPr indent="0" lvl="0" marL="0" rtl="0" algn="l">
              <a:lnSpc>
                <a:spcPct val="90000"/>
              </a:lnSpc>
              <a:spcBef>
                <a:spcPts val="300"/>
              </a:spcBef>
              <a:spcAft>
                <a:spcPts val="0"/>
              </a:spcAft>
              <a:buSzPts val="1980"/>
              <a:buNone/>
            </a:pPr>
            <a:r>
              <a:t/>
            </a:r>
            <a:endParaRPr sz="1400"/>
          </a:p>
        </p:txBody>
      </p:sp>
      <p:cxnSp>
        <p:nvCxnSpPr>
          <p:cNvPr id="164" name="Google Shape;164;p25"/>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165" name="Google Shape;165;p25"/>
          <p:cNvSpPr txBox="1"/>
          <p:nvPr/>
        </p:nvSpPr>
        <p:spPr>
          <a:xfrm>
            <a:off x="502725" y="168400"/>
            <a:ext cx="82968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ICEG mission statement and roles</a:t>
            </a:r>
            <a:endParaRPr b="1" i="0" sz="2400" u="none" cap="none" strike="noStrike">
              <a:solidFill>
                <a:srgbClr val="000000"/>
              </a:solidFill>
              <a:latin typeface="Proxima Nova"/>
              <a:ea typeface="Proxima Nova"/>
              <a:cs typeface="Proxima Nova"/>
              <a:sym typeface="Proxima Nova"/>
            </a:endParaRPr>
          </a:p>
        </p:txBody>
      </p:sp>
      <p:sp>
        <p:nvSpPr>
          <p:cNvPr id="166" name="Google Shape;166;p25"/>
          <p:cNvSpPr txBox="1"/>
          <p:nvPr/>
        </p:nvSpPr>
        <p:spPr>
          <a:xfrm>
            <a:off x="4155900" y="4824300"/>
            <a:ext cx="4988100" cy="3192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rgbClr val="000000"/>
              </a:buClr>
              <a:buSzPts val="1200"/>
              <a:buFont typeface="Arial"/>
              <a:buNone/>
            </a:pPr>
            <a:r>
              <a:rPr b="1" i="0" lang="en-US" sz="1200" u="none" cap="none" strike="noStrike">
                <a:solidFill>
                  <a:srgbClr val="000000"/>
                </a:solidFill>
                <a:latin typeface="Proxima Nova"/>
                <a:ea typeface="Proxima Nova"/>
                <a:cs typeface="Proxima Nova"/>
                <a:sym typeface="Proxima Nova"/>
              </a:rPr>
              <a:t>(*) ICEG</a:t>
            </a:r>
            <a:r>
              <a:rPr b="0" i="0" lang="en-US" sz="1200" u="none" cap="none" strike="noStrike">
                <a:solidFill>
                  <a:srgbClr val="000000"/>
                </a:solidFill>
                <a:latin typeface="Proxima Nova"/>
                <a:ea typeface="Proxima Nova"/>
                <a:cs typeface="Proxima Nova"/>
                <a:sym typeface="Proxima Nova"/>
              </a:rPr>
              <a:t> = Interfederal Collaboration on e-Government</a:t>
            </a:r>
            <a:endParaRPr b="0" i="0" sz="1200" u="none" cap="none" strike="noStrike">
              <a:solidFill>
                <a:srgbClr val="000000"/>
              </a:solidFill>
              <a:latin typeface="Proxima Nova"/>
              <a:ea typeface="Proxima Nova"/>
              <a:cs typeface="Proxima Nova"/>
              <a:sym typeface="Proxima Nova"/>
            </a:endParaRPr>
          </a:p>
        </p:txBody>
      </p:sp>
      <p:pic>
        <p:nvPicPr>
          <p:cNvPr id="167" name="Google Shape;167;p25"/>
          <p:cNvPicPr preferRelativeResize="0"/>
          <p:nvPr/>
        </p:nvPicPr>
        <p:blipFill rotWithShape="1">
          <a:blip r:embed="rId3">
            <a:alphaModFix/>
          </a:blip>
          <a:srcRect b="0" l="0" r="0" t="0"/>
          <a:stretch/>
        </p:blipFill>
        <p:spPr>
          <a:xfrm>
            <a:off x="540000" y="288527"/>
            <a:ext cx="367050" cy="36702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txBox="1"/>
          <p:nvPr>
            <p:ph idx="4294967295" type="body"/>
          </p:nvPr>
        </p:nvSpPr>
        <p:spPr>
          <a:xfrm>
            <a:off x="384725" y="1099200"/>
            <a:ext cx="8759400" cy="2754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300"/>
              </a:spcBef>
              <a:spcAft>
                <a:spcPts val="0"/>
              </a:spcAft>
              <a:buSzPts val="1980"/>
              <a:buNone/>
            </a:pPr>
            <a:r>
              <a:rPr lang="en-US"/>
              <a:t>Scalable process for registering, developing, changing and phasing out data standards.</a:t>
            </a:r>
            <a:endParaRPr/>
          </a:p>
        </p:txBody>
      </p:sp>
      <p:cxnSp>
        <p:nvCxnSpPr>
          <p:cNvPr id="173" name="Google Shape;173;p26"/>
          <p:cNvCxnSpPr/>
          <p:nvPr/>
        </p:nvCxnSpPr>
        <p:spPr>
          <a:xfrm>
            <a:off x="609875" y="765050"/>
            <a:ext cx="566400" cy="0"/>
          </a:xfrm>
          <a:prstGeom prst="straightConnector1">
            <a:avLst/>
          </a:prstGeom>
          <a:noFill/>
          <a:ln cap="flat" cmpd="sng" w="38100">
            <a:solidFill>
              <a:schemeClr val="accent1"/>
            </a:solidFill>
            <a:prstDash val="solid"/>
            <a:round/>
            <a:headEnd len="sm" w="sm" type="none"/>
            <a:tailEnd len="sm" w="sm" type="none"/>
          </a:ln>
        </p:spPr>
      </p:cxnSp>
      <p:sp>
        <p:nvSpPr>
          <p:cNvPr id="174" name="Google Shape;174;p26"/>
          <p:cNvSpPr txBox="1"/>
          <p:nvPr/>
        </p:nvSpPr>
        <p:spPr>
          <a:xfrm>
            <a:off x="502725" y="168400"/>
            <a:ext cx="70875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Proxima Nova"/>
                <a:ea typeface="Proxima Nova"/>
                <a:cs typeface="Proxima Nova"/>
                <a:sym typeface="Proxima Nova"/>
              </a:rPr>
              <a:t>      Governance: ICEG process and method</a:t>
            </a:r>
            <a:endParaRPr b="1" i="0" sz="2400" u="none" cap="none" strike="noStrike">
              <a:solidFill>
                <a:srgbClr val="000000"/>
              </a:solidFill>
              <a:latin typeface="Proxima Nova"/>
              <a:ea typeface="Proxima Nova"/>
              <a:cs typeface="Proxima Nova"/>
              <a:sym typeface="Proxima Nova"/>
            </a:endParaRPr>
          </a:p>
        </p:txBody>
      </p:sp>
      <p:pic>
        <p:nvPicPr>
          <p:cNvPr id="175" name="Google Shape;175;p26"/>
          <p:cNvPicPr preferRelativeResize="0"/>
          <p:nvPr/>
        </p:nvPicPr>
        <p:blipFill rotWithShape="1">
          <a:blip r:embed="rId4">
            <a:alphaModFix/>
          </a:blip>
          <a:srcRect b="0" l="0" r="0" t="0"/>
          <a:stretch/>
        </p:blipFill>
        <p:spPr>
          <a:xfrm>
            <a:off x="609875" y="291263"/>
            <a:ext cx="319350" cy="319350"/>
          </a:xfrm>
          <a:prstGeom prst="rect">
            <a:avLst/>
          </a:prstGeom>
          <a:noFill/>
          <a:ln>
            <a:noFill/>
          </a:ln>
        </p:spPr>
      </p:pic>
      <p:pic>
        <p:nvPicPr>
          <p:cNvPr id="176" name="Google Shape;176;p26"/>
          <p:cNvPicPr preferRelativeResize="0"/>
          <p:nvPr/>
        </p:nvPicPr>
        <p:blipFill rotWithShape="1">
          <a:blip r:embed="rId5">
            <a:alphaModFix/>
          </a:blip>
          <a:srcRect b="0" l="0" r="0" t="0"/>
          <a:stretch/>
        </p:blipFill>
        <p:spPr>
          <a:xfrm>
            <a:off x="5986439" y="1716350"/>
            <a:ext cx="2272311" cy="3000000"/>
          </a:xfrm>
          <a:prstGeom prst="rect">
            <a:avLst/>
          </a:prstGeom>
          <a:noFill/>
          <a:ln>
            <a:noFill/>
          </a:ln>
        </p:spPr>
      </p:pic>
      <p:pic>
        <p:nvPicPr>
          <p:cNvPr id="177" name="Google Shape;177;p26"/>
          <p:cNvPicPr preferRelativeResize="0"/>
          <p:nvPr/>
        </p:nvPicPr>
        <p:blipFill rotWithShape="1">
          <a:blip r:embed="rId6">
            <a:alphaModFix/>
          </a:blip>
          <a:srcRect b="0" l="0" r="0" t="0"/>
          <a:stretch/>
        </p:blipFill>
        <p:spPr>
          <a:xfrm>
            <a:off x="384725" y="1903875"/>
            <a:ext cx="4997851" cy="2047300"/>
          </a:xfrm>
          <a:prstGeom prst="rect">
            <a:avLst/>
          </a:prstGeom>
          <a:noFill/>
          <a:ln>
            <a:noFill/>
          </a:ln>
        </p:spPr>
      </p:pic>
      <p:sp>
        <p:nvSpPr>
          <p:cNvPr id="178" name="Google Shape;178;p26"/>
          <p:cNvSpPr txBox="1"/>
          <p:nvPr/>
        </p:nvSpPr>
        <p:spPr>
          <a:xfrm>
            <a:off x="384725" y="4061775"/>
            <a:ext cx="5138100" cy="51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Abstract: French, Dutch</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Full paper: English</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Proxima Nova"/>
                <a:ea typeface="Proxima Nova"/>
                <a:cs typeface="Proxima Nova"/>
                <a:sym typeface="Proxima Nova"/>
              </a:rPr>
              <a:t>W3C, IEEE, IETF, IAB en ISA, Open Stand, OSLO</a:t>
            </a:r>
            <a:r>
              <a:rPr b="0" i="0" lang="en-US" sz="1400" u="none" cap="none" strike="noStrike">
                <a:solidFill>
                  <a:srgbClr val="000000"/>
                </a:solidFill>
                <a:latin typeface="Proxima Nova"/>
                <a:ea typeface="Proxima Nova"/>
                <a:cs typeface="Proxima Nova"/>
                <a:sym typeface="Proxima Nova"/>
              </a:rPr>
              <a:t>​</a:t>
            </a:r>
            <a:endParaRPr b="0" i="0" sz="14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4_Presentatie_verbeelding werkt - kopie">
  <a:themeElements>
    <a:clrScheme name="Vlaamse overheid presentatie">
      <a:dk1>
        <a:srgbClr val="373636"/>
      </a:dk1>
      <a:lt1>
        <a:srgbClr val="FFFFFF"/>
      </a:lt1>
      <a:dk2>
        <a:srgbClr val="6B6B6B"/>
      </a:dk2>
      <a:lt2>
        <a:srgbClr val="F6F5F3"/>
      </a:lt2>
      <a:accent1>
        <a:srgbClr val="FFF200"/>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